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0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16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288000" cy="10287000"/>
  <p:notesSz cx="6858000" cy="9144000"/>
  <p:embeddedFontLst>
    <p:embeddedFont>
      <p:font typeface="Overpass Ultra-Bold" charset="1" panose="00000900000000000000"/>
      <p:regular r:id="rId19"/>
    </p:embeddedFont>
    <p:embeddedFont>
      <p:font typeface="Overpass" charset="1" panose="0000050000000000000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notesMasters/notesMaster1.xml" Type="http://schemas.openxmlformats.org/officeDocument/2006/relationships/notesMaster"/><Relationship Id="rId17" Target="theme/theme2.xml" Type="http://schemas.openxmlformats.org/officeDocument/2006/relationships/theme"/><Relationship Id="rId18" Target="notesSlides/notesSlide1.xml" Type="http://schemas.openxmlformats.org/officeDocument/2006/relationships/notesSlide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notesSlides/notesSlide2.xml" Type="http://schemas.openxmlformats.org/officeDocument/2006/relationships/notesSlide"/><Relationship Id="rId22" Target="notesSlides/notesSlide3.xml" Type="http://schemas.openxmlformats.org/officeDocument/2006/relationships/notesSlide"/><Relationship Id="rId23" Target="notesSlides/notesSlide4.xml" Type="http://schemas.openxmlformats.org/officeDocument/2006/relationships/notesSlide"/><Relationship Id="rId24" Target="notesSlides/notesSlide5.xml" Type="http://schemas.openxmlformats.org/officeDocument/2006/relationships/notesSlide"/><Relationship Id="rId25" Target="notesSlides/notesSlide6.xml" Type="http://schemas.openxmlformats.org/officeDocument/2006/relationships/notesSlide"/><Relationship Id="rId26" Target="notesSlides/notesSlide7.xml" Type="http://schemas.openxmlformats.org/officeDocument/2006/relationships/notesSlide"/><Relationship Id="rId27" Target="notesSlides/notesSlide8.xml" Type="http://schemas.openxmlformats.org/officeDocument/2006/relationships/notesSlide"/><Relationship Id="rId28" Target="notesSlides/notesSlide9.xml" Type="http://schemas.openxmlformats.org/officeDocument/2006/relationships/notesSlide"/><Relationship Id="rId29" Target="notesSlides/notesSlide10.xml" Type="http://schemas.openxmlformats.org/officeDocument/2006/relationships/notes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_rels/notesSlide10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0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_rels/notesSlide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.xml" Type="http://schemas.openxmlformats.org/officeDocument/2006/relationships/slide"/></Relationships>
</file>

<file path=ppt/notesSlides/_rels/notesSlide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.xml" Type="http://schemas.openxmlformats.org/officeDocument/2006/relationships/slide"/></Relationships>
</file>

<file path=ppt/notesSlides/_rels/notesSlide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9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10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7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8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9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.png" Type="http://schemas.openxmlformats.org/officeDocument/2006/relationships/image"/><Relationship Id="rId4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0.xml" Type="http://schemas.openxmlformats.org/officeDocument/2006/relationships/notesSlide"/><Relationship Id="rId3" Target="../media/image1.png" Type="http://schemas.openxmlformats.org/officeDocument/2006/relationships/image"/><Relationship Id="rId4" Target="../media/image16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1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Relationship Id="rId3" Target="../media/image1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Relationship Id="rId3" Target="../media/image1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5.xml" Type="http://schemas.openxmlformats.org/officeDocument/2006/relationships/notesSlide"/><Relationship Id="rId3" Target="../media/image1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6.xml" Type="http://schemas.openxmlformats.org/officeDocument/2006/relationships/notesSlide"/><Relationship Id="rId3" Target="../media/image1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7.xml" Type="http://schemas.openxmlformats.org/officeDocument/2006/relationships/notesSlide"/><Relationship Id="rId3" Target="../media/image1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8.xml" Type="http://schemas.openxmlformats.org/officeDocument/2006/relationships/notesSlide"/><Relationship Id="rId3" Target="../media/image1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.png" Type="http://schemas.openxmlformats.org/officeDocument/2006/relationships/image"/><Relationship Id="rId11" Target="../media/image15.png" Type="http://schemas.openxmlformats.org/officeDocument/2006/relationships/image"/><Relationship Id="rId2" Target="../notesSlides/notesSlide9.xml" Type="http://schemas.openxmlformats.org/officeDocument/2006/relationships/notesSlide"/><Relationship Id="rId3" Target="../media/image1.png" Type="http://schemas.openxmlformats.org/officeDocument/2006/relationships/image"/><Relationship Id="rId4" Target="../media/image8.png" Type="http://schemas.openxmlformats.org/officeDocument/2006/relationships/image"/><Relationship Id="rId5" Target="../media/image9.png" Type="http://schemas.openxmlformats.org/officeDocument/2006/relationships/image"/><Relationship Id="rId6" Target="../media/image10.png" Type="http://schemas.openxmlformats.org/officeDocument/2006/relationships/image"/><Relationship Id="rId7" Target="../media/image11.png" Type="http://schemas.openxmlformats.org/officeDocument/2006/relationships/image"/><Relationship Id="rId8" Target="../media/image12.png" Type="http://schemas.openxmlformats.org/officeDocument/2006/relationships/image"/><Relationship Id="rId9" Target="../media/image13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52222">
                <a:alpha val="90196"/>
              </a:srgbClr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0" y="0"/>
            <a:ext cx="6858000" cy="10287000"/>
            <a:chOff x="0" y="0"/>
            <a:chExt cx="9144000" cy="13716000"/>
          </a:xfrm>
        </p:grpSpPr>
        <p:sp>
          <p:nvSpPr>
            <p:cNvPr name="Freeform 7" id="7" descr="preencoded.png"/>
            <p:cNvSpPr/>
            <p:nvPr/>
          </p:nvSpPr>
          <p:spPr>
            <a:xfrm flipH="false" flipV="false" rot="0">
              <a:off x="0" y="0"/>
              <a:ext cx="914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7905155" y="2392413"/>
            <a:ext cx="9335691" cy="19219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75"/>
              </a:lnSpc>
            </a:pPr>
            <a:r>
              <a:rPr lang="en-US" sz="5500" b="true">
                <a:solidFill>
                  <a:srgbClr val="FFFFFF"/>
                </a:solidFill>
                <a:latin typeface="Overpass Ultra-Bold"/>
                <a:ea typeface="Overpass Ultra-Bold"/>
                <a:cs typeface="Overpass Ultra-Bold"/>
                <a:sym typeface="Overpass Ultra-Bold"/>
              </a:rPr>
              <a:t>Data-Driven Decision Making at Zomato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905155" y="4610695"/>
            <a:ext cx="9335691" cy="631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Transforming Food Delivery and Discovery Through Data Science.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905155" y="5425976"/>
            <a:ext cx="9335691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Presented by: Desai Hardik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905155" y="6241256"/>
            <a:ext cx="9335691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Date: [25/06/2025]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7900392" y="7226499"/>
            <a:ext cx="488156" cy="488156"/>
            <a:chOff x="0" y="0"/>
            <a:chExt cx="650875" cy="650875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6350" y="6350"/>
              <a:ext cx="638175" cy="638175"/>
            </a:xfrm>
            <a:custGeom>
              <a:avLst/>
              <a:gdLst/>
              <a:ahLst/>
              <a:cxnLst/>
              <a:rect r="r" b="b" t="t" l="l"/>
              <a:pathLst>
                <a:path h="638175" w="638175">
                  <a:moveTo>
                    <a:pt x="0" y="319024"/>
                  </a:moveTo>
                  <a:cubicBezTo>
                    <a:pt x="0" y="142875"/>
                    <a:pt x="142875" y="0"/>
                    <a:pt x="319024" y="0"/>
                  </a:cubicBezTo>
                  <a:cubicBezTo>
                    <a:pt x="495173" y="0"/>
                    <a:pt x="638175" y="142875"/>
                    <a:pt x="638175" y="319024"/>
                  </a:cubicBezTo>
                  <a:cubicBezTo>
                    <a:pt x="638175" y="495173"/>
                    <a:pt x="495300" y="638175"/>
                    <a:pt x="319024" y="638175"/>
                  </a:cubicBezTo>
                  <a:cubicBezTo>
                    <a:pt x="142748" y="638175"/>
                    <a:pt x="0" y="495300"/>
                    <a:pt x="0" y="319024"/>
                  </a:cubicBezTo>
                  <a:close/>
                </a:path>
              </a:pathLst>
            </a:custGeom>
            <a:solidFill>
              <a:srgbClr val="07D9DB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650875" cy="650875"/>
            </a:xfrm>
            <a:custGeom>
              <a:avLst/>
              <a:gdLst/>
              <a:ahLst/>
              <a:cxnLst/>
              <a:rect r="r" b="b" t="t" l="l"/>
              <a:pathLst>
                <a:path h="650875" w="650875">
                  <a:moveTo>
                    <a:pt x="0" y="325374"/>
                  </a:moveTo>
                  <a:cubicBezTo>
                    <a:pt x="0" y="145669"/>
                    <a:pt x="145669" y="0"/>
                    <a:pt x="325374" y="0"/>
                  </a:cubicBezTo>
                  <a:cubicBezTo>
                    <a:pt x="327279" y="0"/>
                    <a:pt x="329184" y="889"/>
                    <a:pt x="330327" y="2413"/>
                  </a:cubicBezTo>
                  <a:lnTo>
                    <a:pt x="325374" y="6350"/>
                  </a:lnTo>
                  <a:lnTo>
                    <a:pt x="325374" y="0"/>
                  </a:lnTo>
                  <a:lnTo>
                    <a:pt x="325374" y="6350"/>
                  </a:lnTo>
                  <a:lnTo>
                    <a:pt x="325374" y="0"/>
                  </a:lnTo>
                  <a:cubicBezTo>
                    <a:pt x="505206" y="0"/>
                    <a:pt x="650875" y="145669"/>
                    <a:pt x="650875" y="325374"/>
                  </a:cubicBezTo>
                  <a:cubicBezTo>
                    <a:pt x="650875" y="327787"/>
                    <a:pt x="649478" y="329946"/>
                    <a:pt x="647319" y="331089"/>
                  </a:cubicBezTo>
                  <a:lnTo>
                    <a:pt x="644525" y="325374"/>
                  </a:lnTo>
                  <a:lnTo>
                    <a:pt x="650875" y="325374"/>
                  </a:lnTo>
                  <a:cubicBezTo>
                    <a:pt x="650875" y="505079"/>
                    <a:pt x="505206" y="650748"/>
                    <a:pt x="325501" y="650748"/>
                  </a:cubicBezTo>
                  <a:lnTo>
                    <a:pt x="325501" y="644398"/>
                  </a:lnTo>
                  <a:lnTo>
                    <a:pt x="325501" y="638048"/>
                  </a:lnTo>
                  <a:lnTo>
                    <a:pt x="325501" y="644398"/>
                  </a:lnTo>
                  <a:lnTo>
                    <a:pt x="325501" y="650748"/>
                  </a:lnTo>
                  <a:cubicBezTo>
                    <a:pt x="145669" y="650875"/>
                    <a:pt x="0" y="505206"/>
                    <a:pt x="0" y="325374"/>
                  </a:cubicBezTo>
                  <a:lnTo>
                    <a:pt x="6350" y="325374"/>
                  </a:lnTo>
                  <a:lnTo>
                    <a:pt x="0" y="325374"/>
                  </a:lnTo>
                  <a:moveTo>
                    <a:pt x="12700" y="325374"/>
                  </a:moveTo>
                  <a:lnTo>
                    <a:pt x="6350" y="325374"/>
                  </a:lnTo>
                  <a:lnTo>
                    <a:pt x="12700" y="325374"/>
                  </a:lnTo>
                  <a:cubicBezTo>
                    <a:pt x="12700" y="498094"/>
                    <a:pt x="152654" y="638048"/>
                    <a:pt x="325374" y="638048"/>
                  </a:cubicBezTo>
                  <a:cubicBezTo>
                    <a:pt x="328930" y="638048"/>
                    <a:pt x="331724" y="640842"/>
                    <a:pt x="331724" y="644398"/>
                  </a:cubicBezTo>
                  <a:cubicBezTo>
                    <a:pt x="331724" y="647954"/>
                    <a:pt x="328930" y="650748"/>
                    <a:pt x="325374" y="650748"/>
                  </a:cubicBezTo>
                  <a:cubicBezTo>
                    <a:pt x="321818" y="650748"/>
                    <a:pt x="319024" y="647954"/>
                    <a:pt x="319024" y="644398"/>
                  </a:cubicBezTo>
                  <a:cubicBezTo>
                    <a:pt x="319024" y="640842"/>
                    <a:pt x="321818" y="638048"/>
                    <a:pt x="325374" y="638048"/>
                  </a:cubicBezTo>
                  <a:cubicBezTo>
                    <a:pt x="498094" y="638048"/>
                    <a:pt x="638048" y="498094"/>
                    <a:pt x="638048" y="325374"/>
                  </a:cubicBezTo>
                  <a:cubicBezTo>
                    <a:pt x="638048" y="322961"/>
                    <a:pt x="639445" y="320802"/>
                    <a:pt x="641604" y="319659"/>
                  </a:cubicBezTo>
                  <a:lnTo>
                    <a:pt x="644398" y="325374"/>
                  </a:lnTo>
                  <a:lnTo>
                    <a:pt x="638048" y="325374"/>
                  </a:lnTo>
                  <a:cubicBezTo>
                    <a:pt x="638175" y="152654"/>
                    <a:pt x="498221" y="12700"/>
                    <a:pt x="325374" y="12700"/>
                  </a:cubicBezTo>
                  <a:cubicBezTo>
                    <a:pt x="323469" y="12700"/>
                    <a:pt x="321564" y="11811"/>
                    <a:pt x="320421" y="10287"/>
                  </a:cubicBezTo>
                  <a:lnTo>
                    <a:pt x="325374" y="6350"/>
                  </a:lnTo>
                  <a:lnTo>
                    <a:pt x="325374" y="12700"/>
                  </a:lnTo>
                  <a:cubicBezTo>
                    <a:pt x="152654" y="12700"/>
                    <a:pt x="12700" y="152654"/>
                    <a:pt x="12700" y="325374"/>
                  </a:cubicBezTo>
                  <a:close/>
                </a:path>
              </a:pathLst>
            </a:custGeom>
            <a:solidFill>
              <a:srgbClr val="38383C"/>
            </a:solid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8059341" y="7409558"/>
            <a:ext cx="170110" cy="121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37"/>
              </a:lnSpc>
            </a:pPr>
            <a:r>
              <a:rPr lang="en-US" sz="937">
                <a:solidFill>
                  <a:srgbClr val="38383C"/>
                </a:solidFill>
                <a:latin typeface="Overpass"/>
                <a:ea typeface="Overpass"/>
                <a:cs typeface="Overpass"/>
                <a:sym typeface="Overpass"/>
              </a:rPr>
              <a:t>DH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533359" y="7094636"/>
            <a:ext cx="2726531" cy="6378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62"/>
              </a:lnSpc>
            </a:pPr>
            <a:r>
              <a:rPr lang="en-US" sz="2937" b="true">
                <a:solidFill>
                  <a:srgbClr val="E5E0DF"/>
                </a:solidFill>
                <a:latin typeface="Overpass Ultra-Bold"/>
                <a:ea typeface="Overpass Ultra-Bold"/>
                <a:cs typeface="Overpass Ultra-Bold"/>
                <a:sym typeface="Overpass Ultra-Bold"/>
              </a:rPr>
              <a:t>by Desai  Hardik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52222">
                <a:alpha val="90196"/>
              </a:srgbClr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0" y="0"/>
            <a:ext cx="18288000" cy="3740200"/>
            <a:chOff x="0" y="0"/>
            <a:chExt cx="24384000" cy="4986933"/>
          </a:xfrm>
        </p:grpSpPr>
        <p:sp>
          <p:nvSpPr>
            <p:cNvPr name="Freeform 7" id="7" descr="preencoded.png"/>
            <p:cNvSpPr/>
            <p:nvPr/>
          </p:nvSpPr>
          <p:spPr>
            <a:xfrm flipH="false" flipV="false" rot="0">
              <a:off x="0" y="0"/>
              <a:ext cx="24384000" cy="4986909"/>
            </a:xfrm>
            <a:custGeom>
              <a:avLst/>
              <a:gdLst/>
              <a:ahLst/>
              <a:cxnLst/>
              <a:rect r="r" b="b" t="t" l="l"/>
              <a:pathLst>
                <a:path h="4986909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4986909"/>
                  </a:lnTo>
                  <a:lnTo>
                    <a:pt x="0" y="49869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-41" r="0" b="-42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1047155" y="4688412"/>
            <a:ext cx="14132421" cy="10419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75"/>
              </a:lnSpc>
            </a:pPr>
            <a:r>
              <a:rPr lang="en-US" sz="5500" b="true">
                <a:solidFill>
                  <a:srgbClr val="FFFFFF"/>
                </a:solidFill>
                <a:latin typeface="Overpass Ultra-Bold"/>
                <a:ea typeface="Overpass Ultra-Bold"/>
                <a:cs typeface="Overpass Ultra-Bold"/>
                <a:sym typeface="Overpass Ultra-Bold"/>
              </a:rPr>
              <a:t>Conclusion: Zomato's Data-Powered Future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47155" y="6411069"/>
            <a:ext cx="16193690" cy="631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48754" indent="-174377" lvl="1">
              <a:lnSpc>
                <a:spcPts val="3750"/>
              </a:lnSpc>
              <a:buFont typeface="Arial"/>
              <a:buChar char="•"/>
            </a:pPr>
            <a:r>
              <a:rPr lang="en-US" sz="2312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Data drives every level: search, delivery, review.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47155" y="6994475"/>
            <a:ext cx="16193690" cy="631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48754" indent="-174377" lvl="1">
              <a:lnSpc>
                <a:spcPts val="3750"/>
              </a:lnSpc>
              <a:buFont typeface="Arial"/>
              <a:buChar char="•"/>
            </a:pPr>
            <a:r>
              <a:rPr lang="en-US" sz="2312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Decisions are automated and optimised continuously.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47155" y="7577881"/>
            <a:ext cx="16193690" cy="631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48754" indent="-174377" lvl="1">
              <a:lnSpc>
                <a:spcPts val="3750"/>
              </a:lnSpc>
              <a:buFont typeface="Arial"/>
              <a:buChar char="•"/>
            </a:pPr>
            <a:r>
              <a:rPr lang="en-US" sz="2312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Data science improves customer experience, boosts revenue, and fosters loyalty.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47155" y="8161287"/>
            <a:ext cx="16193690" cy="631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48754" indent="-174377" lvl="1">
              <a:lnSpc>
                <a:spcPts val="3750"/>
              </a:lnSpc>
              <a:buFont typeface="Arial"/>
              <a:buChar char="•"/>
            </a:pPr>
            <a:r>
              <a:rPr lang="en-US" sz="2312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Continuous learning ensures Zomato remains competitive.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52222">
                <a:alpha val="90196"/>
              </a:srgbClr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1047155" y="2597944"/>
            <a:ext cx="9178678" cy="10419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75"/>
              </a:lnSpc>
            </a:pPr>
            <a:r>
              <a:rPr lang="en-US" sz="5500" b="true">
                <a:solidFill>
                  <a:srgbClr val="FFFFFF"/>
                </a:solidFill>
                <a:latin typeface="Overpass Ultra-Bold"/>
                <a:ea typeface="Overpass Ultra-Bold"/>
                <a:cs typeface="Overpass Ultra-Bold"/>
                <a:sym typeface="Overpass Ultra-Bold"/>
              </a:rPr>
              <a:t>Company Overview: Zomato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47155" y="4439990"/>
            <a:ext cx="3520231" cy="5256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FFFFFF"/>
                </a:solidFill>
                <a:latin typeface="Overpass Ultra-Bold"/>
                <a:ea typeface="Overpass Ultra-Bold"/>
                <a:cs typeface="Overpass Ultra-Bold"/>
                <a:sym typeface="Overpass Ultra-Bold"/>
              </a:rPr>
              <a:t>Origins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47155" y="5112395"/>
            <a:ext cx="4910732" cy="631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48754" indent="-174377" lvl="1">
              <a:lnSpc>
                <a:spcPts val="3750"/>
              </a:lnSpc>
              <a:buFont typeface="Arial"/>
              <a:buChar char="•"/>
            </a:pPr>
            <a:r>
              <a:rPr lang="en-US" sz="2312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Founded: 2008 in India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47155" y="5695801"/>
            <a:ext cx="4910732" cy="631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48754" indent="-174377" lvl="1">
              <a:lnSpc>
                <a:spcPts val="3750"/>
              </a:lnSpc>
              <a:buFont typeface="Arial"/>
              <a:buChar char="•"/>
            </a:pPr>
            <a:r>
              <a:rPr lang="en-US" sz="2312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Global Presence: 20+ countries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697266" y="4439990"/>
            <a:ext cx="3520231" cy="5256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FFFFFF"/>
                </a:solidFill>
                <a:latin typeface="Overpass Ultra-Bold"/>
                <a:ea typeface="Overpass Ultra-Bold"/>
                <a:cs typeface="Overpass Ultra-Bold"/>
                <a:sym typeface="Overpass Ultra-Bold"/>
              </a:rPr>
              <a:t>Core Services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697266" y="5112395"/>
            <a:ext cx="4910732" cy="631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48754" indent="-174377" lvl="1">
              <a:lnSpc>
                <a:spcPts val="3750"/>
              </a:lnSpc>
              <a:buFont typeface="Arial"/>
              <a:buChar char="•"/>
            </a:pPr>
            <a:r>
              <a:rPr lang="en-US" sz="2312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Food delivery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697266" y="5695801"/>
            <a:ext cx="4910732" cy="631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48754" indent="-174377" lvl="1">
              <a:lnSpc>
                <a:spcPts val="3750"/>
              </a:lnSpc>
              <a:buFont typeface="Arial"/>
              <a:buChar char="•"/>
            </a:pPr>
            <a:r>
              <a:rPr lang="en-US" sz="2312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Restaurant discovery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697266" y="6279208"/>
            <a:ext cx="4910732" cy="631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48754" indent="-174377" lvl="1">
              <a:lnSpc>
                <a:spcPts val="3750"/>
              </a:lnSpc>
              <a:buFont typeface="Arial"/>
              <a:buChar char="•"/>
            </a:pPr>
            <a:r>
              <a:rPr lang="en-US" sz="2312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Online ordering &amp; reviews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347376" y="4439990"/>
            <a:ext cx="3520231" cy="5256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FFFFFF"/>
                </a:solidFill>
                <a:latin typeface="Overpass Ultra-Bold"/>
                <a:ea typeface="Overpass Ultra-Bold"/>
                <a:cs typeface="Overpass Ultra-Bold"/>
                <a:sym typeface="Overpass Ultra-Bold"/>
              </a:rPr>
              <a:t>Key Metrics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347376" y="5112395"/>
            <a:ext cx="4910732" cy="1109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48754" indent="-174377" lvl="1">
              <a:lnSpc>
                <a:spcPts val="3750"/>
              </a:lnSpc>
              <a:buFont typeface="Arial"/>
              <a:buChar char="•"/>
            </a:pPr>
            <a:r>
              <a:rPr lang="en-US" sz="2312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80M+ monthly active users (est. 2025)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347376" y="6174581"/>
            <a:ext cx="4910732" cy="1109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48754" indent="-174377" lvl="1">
              <a:lnSpc>
                <a:spcPts val="3750"/>
              </a:lnSpc>
              <a:buFont typeface="Arial"/>
              <a:buChar char="•"/>
            </a:pPr>
            <a:r>
              <a:rPr lang="en-US" sz="2312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Focus: user engagement &amp; optimization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52222">
                <a:alpha val="90196"/>
              </a:srgbClr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1047155" y="1697831"/>
            <a:ext cx="16193690" cy="19219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75"/>
              </a:lnSpc>
            </a:pPr>
            <a:r>
              <a:rPr lang="en-US" sz="5500" b="true">
                <a:solidFill>
                  <a:srgbClr val="FFFFFF"/>
                </a:solidFill>
                <a:latin typeface="Overpass Ultra-Bold"/>
                <a:ea typeface="Overpass Ultra-Bold"/>
                <a:cs typeface="Overpass Ultra-Bold"/>
                <a:sym typeface="Overpass Ultra-Bold"/>
              </a:rPr>
              <a:t>The Business Problem: Challenges in Food Delivery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042392" y="4213472"/>
            <a:ext cx="5207942" cy="2203848"/>
            <a:chOff x="0" y="0"/>
            <a:chExt cx="6943923" cy="293846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6350" y="6350"/>
              <a:ext cx="6931278" cy="2925826"/>
            </a:xfrm>
            <a:custGeom>
              <a:avLst/>
              <a:gdLst/>
              <a:ahLst/>
              <a:cxnLst/>
              <a:rect r="r" b="b" t="t" l="l"/>
              <a:pathLst>
                <a:path h="2925826" w="6931278">
                  <a:moveTo>
                    <a:pt x="0" y="167513"/>
                  </a:moveTo>
                  <a:cubicBezTo>
                    <a:pt x="0" y="75057"/>
                    <a:pt x="75184" y="0"/>
                    <a:pt x="168021" y="0"/>
                  </a:cubicBezTo>
                  <a:lnTo>
                    <a:pt x="6763258" y="0"/>
                  </a:lnTo>
                  <a:cubicBezTo>
                    <a:pt x="6855968" y="0"/>
                    <a:pt x="6931278" y="75057"/>
                    <a:pt x="6931278" y="167513"/>
                  </a:cubicBezTo>
                  <a:lnTo>
                    <a:pt x="6931278" y="2758186"/>
                  </a:lnTo>
                  <a:cubicBezTo>
                    <a:pt x="6931278" y="2850769"/>
                    <a:pt x="6856095" y="2925699"/>
                    <a:pt x="6763258" y="2925699"/>
                  </a:cubicBezTo>
                  <a:lnTo>
                    <a:pt x="168021" y="2925699"/>
                  </a:lnTo>
                  <a:cubicBezTo>
                    <a:pt x="75184" y="2925826"/>
                    <a:pt x="0" y="2850769"/>
                    <a:pt x="0" y="2758186"/>
                  </a:cubicBezTo>
                  <a:close/>
                </a:path>
              </a:pathLst>
            </a:custGeom>
            <a:solidFill>
              <a:srgbClr val="7E023C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943978" cy="2938526"/>
            </a:xfrm>
            <a:custGeom>
              <a:avLst/>
              <a:gdLst/>
              <a:ahLst/>
              <a:cxnLst/>
              <a:rect r="r" b="b" t="t" l="l"/>
              <a:pathLst>
                <a:path h="2938526" w="6943978">
                  <a:moveTo>
                    <a:pt x="0" y="173863"/>
                  </a:moveTo>
                  <a:cubicBezTo>
                    <a:pt x="0" y="77851"/>
                    <a:pt x="78105" y="0"/>
                    <a:pt x="174371" y="0"/>
                  </a:cubicBezTo>
                  <a:lnTo>
                    <a:pt x="6769608" y="0"/>
                  </a:lnTo>
                  <a:lnTo>
                    <a:pt x="6769608" y="6350"/>
                  </a:lnTo>
                  <a:lnTo>
                    <a:pt x="6769608" y="0"/>
                  </a:lnTo>
                  <a:cubicBezTo>
                    <a:pt x="6865874" y="0"/>
                    <a:pt x="6943978" y="77851"/>
                    <a:pt x="6943978" y="173863"/>
                  </a:cubicBezTo>
                  <a:lnTo>
                    <a:pt x="6937628" y="173863"/>
                  </a:lnTo>
                  <a:lnTo>
                    <a:pt x="6943978" y="173863"/>
                  </a:lnTo>
                  <a:lnTo>
                    <a:pt x="6943978" y="2764536"/>
                  </a:lnTo>
                  <a:lnTo>
                    <a:pt x="6937628" y="2764536"/>
                  </a:lnTo>
                  <a:lnTo>
                    <a:pt x="6943978" y="2764536"/>
                  </a:lnTo>
                  <a:cubicBezTo>
                    <a:pt x="6943978" y="2860548"/>
                    <a:pt x="6865874" y="2938399"/>
                    <a:pt x="6769608" y="2938399"/>
                  </a:cubicBezTo>
                  <a:lnTo>
                    <a:pt x="6769608" y="2932049"/>
                  </a:lnTo>
                  <a:lnTo>
                    <a:pt x="6769608" y="2938399"/>
                  </a:lnTo>
                  <a:lnTo>
                    <a:pt x="174371" y="2938399"/>
                  </a:lnTo>
                  <a:lnTo>
                    <a:pt x="174371" y="2932049"/>
                  </a:lnTo>
                  <a:lnTo>
                    <a:pt x="174371" y="2938399"/>
                  </a:lnTo>
                  <a:cubicBezTo>
                    <a:pt x="78105" y="2938526"/>
                    <a:pt x="0" y="2860675"/>
                    <a:pt x="0" y="2764536"/>
                  </a:cubicBezTo>
                  <a:lnTo>
                    <a:pt x="0" y="173863"/>
                  </a:lnTo>
                  <a:lnTo>
                    <a:pt x="6350" y="173863"/>
                  </a:lnTo>
                  <a:lnTo>
                    <a:pt x="0" y="173863"/>
                  </a:lnTo>
                  <a:moveTo>
                    <a:pt x="12700" y="173863"/>
                  </a:moveTo>
                  <a:lnTo>
                    <a:pt x="12700" y="2764536"/>
                  </a:lnTo>
                  <a:lnTo>
                    <a:pt x="6350" y="2764536"/>
                  </a:lnTo>
                  <a:lnTo>
                    <a:pt x="12700" y="2764536"/>
                  </a:lnTo>
                  <a:cubicBezTo>
                    <a:pt x="12700" y="2853563"/>
                    <a:pt x="85090" y="2925699"/>
                    <a:pt x="174371" y="2925699"/>
                  </a:cubicBezTo>
                  <a:lnTo>
                    <a:pt x="6769608" y="2925699"/>
                  </a:lnTo>
                  <a:cubicBezTo>
                    <a:pt x="6858889" y="2925699"/>
                    <a:pt x="6931278" y="2853563"/>
                    <a:pt x="6931278" y="2764536"/>
                  </a:cubicBezTo>
                  <a:lnTo>
                    <a:pt x="6931278" y="173863"/>
                  </a:lnTo>
                  <a:cubicBezTo>
                    <a:pt x="6931278" y="84836"/>
                    <a:pt x="6858889" y="12700"/>
                    <a:pt x="6769608" y="12700"/>
                  </a:cubicBezTo>
                  <a:lnTo>
                    <a:pt x="174371" y="12700"/>
                  </a:lnTo>
                  <a:lnTo>
                    <a:pt x="174371" y="6350"/>
                  </a:lnTo>
                  <a:lnTo>
                    <a:pt x="174371" y="12700"/>
                  </a:lnTo>
                  <a:cubicBezTo>
                    <a:pt x="85090" y="12700"/>
                    <a:pt x="12700" y="84836"/>
                    <a:pt x="12700" y="173863"/>
                  </a:cubicBezTo>
                  <a:close/>
                </a:path>
              </a:pathLst>
            </a:custGeom>
            <a:solidFill>
              <a:srgbClr val="971B55"/>
            </a:solid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1355824" y="4441180"/>
            <a:ext cx="3520231" cy="5256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E5E0DF"/>
                </a:solidFill>
                <a:latin typeface="Overpass Ultra-Bold"/>
                <a:ea typeface="Overpass Ultra-Bold"/>
                <a:cs typeface="Overpass Ultra-Bold"/>
                <a:sym typeface="Overpass Ultra-Bold"/>
              </a:rPr>
              <a:t>Intense Competition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55824" y="4993927"/>
            <a:ext cx="4581079" cy="1109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Facing rivals like Swiggy and Uber Eats.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6539954" y="4213472"/>
            <a:ext cx="5207942" cy="2203848"/>
            <a:chOff x="0" y="0"/>
            <a:chExt cx="6943923" cy="293846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6350" y="6350"/>
              <a:ext cx="6931278" cy="2925826"/>
            </a:xfrm>
            <a:custGeom>
              <a:avLst/>
              <a:gdLst/>
              <a:ahLst/>
              <a:cxnLst/>
              <a:rect r="r" b="b" t="t" l="l"/>
              <a:pathLst>
                <a:path h="2925826" w="6931278">
                  <a:moveTo>
                    <a:pt x="0" y="167513"/>
                  </a:moveTo>
                  <a:cubicBezTo>
                    <a:pt x="0" y="75057"/>
                    <a:pt x="75184" y="0"/>
                    <a:pt x="168021" y="0"/>
                  </a:cubicBezTo>
                  <a:lnTo>
                    <a:pt x="6763258" y="0"/>
                  </a:lnTo>
                  <a:cubicBezTo>
                    <a:pt x="6855968" y="0"/>
                    <a:pt x="6931278" y="75057"/>
                    <a:pt x="6931278" y="167513"/>
                  </a:cubicBezTo>
                  <a:lnTo>
                    <a:pt x="6931278" y="2758186"/>
                  </a:lnTo>
                  <a:cubicBezTo>
                    <a:pt x="6931278" y="2850769"/>
                    <a:pt x="6856095" y="2925699"/>
                    <a:pt x="6763258" y="2925699"/>
                  </a:cubicBezTo>
                  <a:lnTo>
                    <a:pt x="168021" y="2925699"/>
                  </a:lnTo>
                  <a:cubicBezTo>
                    <a:pt x="75184" y="2925826"/>
                    <a:pt x="0" y="2850769"/>
                    <a:pt x="0" y="2758186"/>
                  </a:cubicBezTo>
                  <a:close/>
                </a:path>
              </a:pathLst>
            </a:custGeom>
            <a:solidFill>
              <a:srgbClr val="7E023C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6943978" cy="2938526"/>
            </a:xfrm>
            <a:custGeom>
              <a:avLst/>
              <a:gdLst/>
              <a:ahLst/>
              <a:cxnLst/>
              <a:rect r="r" b="b" t="t" l="l"/>
              <a:pathLst>
                <a:path h="2938526" w="6943978">
                  <a:moveTo>
                    <a:pt x="0" y="173863"/>
                  </a:moveTo>
                  <a:cubicBezTo>
                    <a:pt x="0" y="77851"/>
                    <a:pt x="78105" y="0"/>
                    <a:pt x="174371" y="0"/>
                  </a:cubicBezTo>
                  <a:lnTo>
                    <a:pt x="6769608" y="0"/>
                  </a:lnTo>
                  <a:lnTo>
                    <a:pt x="6769608" y="6350"/>
                  </a:lnTo>
                  <a:lnTo>
                    <a:pt x="6769608" y="0"/>
                  </a:lnTo>
                  <a:cubicBezTo>
                    <a:pt x="6865874" y="0"/>
                    <a:pt x="6943978" y="77851"/>
                    <a:pt x="6943978" y="173863"/>
                  </a:cubicBezTo>
                  <a:lnTo>
                    <a:pt x="6937628" y="173863"/>
                  </a:lnTo>
                  <a:lnTo>
                    <a:pt x="6943978" y="173863"/>
                  </a:lnTo>
                  <a:lnTo>
                    <a:pt x="6943978" y="2764536"/>
                  </a:lnTo>
                  <a:lnTo>
                    <a:pt x="6937628" y="2764536"/>
                  </a:lnTo>
                  <a:lnTo>
                    <a:pt x="6943978" y="2764536"/>
                  </a:lnTo>
                  <a:cubicBezTo>
                    <a:pt x="6943978" y="2860548"/>
                    <a:pt x="6865874" y="2938399"/>
                    <a:pt x="6769608" y="2938399"/>
                  </a:cubicBezTo>
                  <a:lnTo>
                    <a:pt x="6769608" y="2932049"/>
                  </a:lnTo>
                  <a:lnTo>
                    <a:pt x="6769608" y="2938399"/>
                  </a:lnTo>
                  <a:lnTo>
                    <a:pt x="174371" y="2938399"/>
                  </a:lnTo>
                  <a:lnTo>
                    <a:pt x="174371" y="2932049"/>
                  </a:lnTo>
                  <a:lnTo>
                    <a:pt x="174371" y="2938399"/>
                  </a:lnTo>
                  <a:cubicBezTo>
                    <a:pt x="78105" y="2938526"/>
                    <a:pt x="0" y="2860675"/>
                    <a:pt x="0" y="2764536"/>
                  </a:cubicBezTo>
                  <a:lnTo>
                    <a:pt x="0" y="173863"/>
                  </a:lnTo>
                  <a:lnTo>
                    <a:pt x="6350" y="173863"/>
                  </a:lnTo>
                  <a:lnTo>
                    <a:pt x="0" y="173863"/>
                  </a:lnTo>
                  <a:moveTo>
                    <a:pt x="12700" y="173863"/>
                  </a:moveTo>
                  <a:lnTo>
                    <a:pt x="12700" y="2764536"/>
                  </a:lnTo>
                  <a:lnTo>
                    <a:pt x="6350" y="2764536"/>
                  </a:lnTo>
                  <a:lnTo>
                    <a:pt x="12700" y="2764536"/>
                  </a:lnTo>
                  <a:cubicBezTo>
                    <a:pt x="12700" y="2853563"/>
                    <a:pt x="85090" y="2925699"/>
                    <a:pt x="174371" y="2925699"/>
                  </a:cubicBezTo>
                  <a:lnTo>
                    <a:pt x="6769608" y="2925699"/>
                  </a:lnTo>
                  <a:cubicBezTo>
                    <a:pt x="6858889" y="2925699"/>
                    <a:pt x="6931278" y="2853563"/>
                    <a:pt x="6931278" y="2764536"/>
                  </a:cubicBezTo>
                  <a:lnTo>
                    <a:pt x="6931278" y="173863"/>
                  </a:lnTo>
                  <a:cubicBezTo>
                    <a:pt x="6931278" y="84836"/>
                    <a:pt x="6858889" y="12700"/>
                    <a:pt x="6769608" y="12700"/>
                  </a:cubicBezTo>
                  <a:lnTo>
                    <a:pt x="174371" y="12700"/>
                  </a:lnTo>
                  <a:lnTo>
                    <a:pt x="174371" y="6350"/>
                  </a:lnTo>
                  <a:lnTo>
                    <a:pt x="174371" y="12700"/>
                  </a:lnTo>
                  <a:cubicBezTo>
                    <a:pt x="85090" y="12700"/>
                    <a:pt x="12700" y="84836"/>
                    <a:pt x="12700" y="173863"/>
                  </a:cubicBezTo>
                  <a:close/>
                </a:path>
              </a:pathLst>
            </a:custGeom>
            <a:solidFill>
              <a:srgbClr val="971B55"/>
            </a:solid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6853386" y="4441180"/>
            <a:ext cx="3520231" cy="5256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E5E0DF"/>
                </a:solidFill>
                <a:latin typeface="Overpass Ultra-Bold"/>
                <a:ea typeface="Overpass Ultra-Bold"/>
                <a:cs typeface="Overpass Ultra-Bold"/>
                <a:sym typeface="Overpass Ultra-Bold"/>
              </a:rPr>
              <a:t>Delivery Issues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853386" y="4993927"/>
            <a:ext cx="4581079" cy="1109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Delays leading to customer dissatisfaction.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12037516" y="4213472"/>
            <a:ext cx="5208091" cy="2203848"/>
            <a:chOff x="0" y="0"/>
            <a:chExt cx="6944122" cy="2938463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6350" y="6350"/>
              <a:ext cx="6931406" cy="2925826"/>
            </a:xfrm>
            <a:custGeom>
              <a:avLst/>
              <a:gdLst/>
              <a:ahLst/>
              <a:cxnLst/>
              <a:rect r="r" b="b" t="t" l="l"/>
              <a:pathLst>
                <a:path h="2925826" w="6931406">
                  <a:moveTo>
                    <a:pt x="0" y="167513"/>
                  </a:moveTo>
                  <a:cubicBezTo>
                    <a:pt x="0" y="75057"/>
                    <a:pt x="75184" y="0"/>
                    <a:pt x="168021" y="0"/>
                  </a:cubicBezTo>
                  <a:lnTo>
                    <a:pt x="6763385" y="0"/>
                  </a:lnTo>
                  <a:cubicBezTo>
                    <a:pt x="6856095" y="0"/>
                    <a:pt x="6931406" y="75057"/>
                    <a:pt x="6931406" y="167513"/>
                  </a:cubicBezTo>
                  <a:lnTo>
                    <a:pt x="6931406" y="2758186"/>
                  </a:lnTo>
                  <a:cubicBezTo>
                    <a:pt x="6931406" y="2850769"/>
                    <a:pt x="6856222" y="2925699"/>
                    <a:pt x="6763385" y="2925699"/>
                  </a:cubicBezTo>
                  <a:lnTo>
                    <a:pt x="168021" y="2925699"/>
                  </a:lnTo>
                  <a:cubicBezTo>
                    <a:pt x="75184" y="2925826"/>
                    <a:pt x="0" y="2850769"/>
                    <a:pt x="0" y="2758186"/>
                  </a:cubicBezTo>
                  <a:close/>
                </a:path>
              </a:pathLst>
            </a:custGeom>
            <a:solidFill>
              <a:srgbClr val="7E023C"/>
            </a:solid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6944106" cy="2938526"/>
            </a:xfrm>
            <a:custGeom>
              <a:avLst/>
              <a:gdLst/>
              <a:ahLst/>
              <a:cxnLst/>
              <a:rect r="r" b="b" t="t" l="l"/>
              <a:pathLst>
                <a:path h="2938526" w="6944106">
                  <a:moveTo>
                    <a:pt x="0" y="173863"/>
                  </a:moveTo>
                  <a:cubicBezTo>
                    <a:pt x="0" y="77851"/>
                    <a:pt x="78105" y="0"/>
                    <a:pt x="174371" y="0"/>
                  </a:cubicBezTo>
                  <a:lnTo>
                    <a:pt x="6769735" y="0"/>
                  </a:lnTo>
                  <a:lnTo>
                    <a:pt x="6769735" y="6350"/>
                  </a:lnTo>
                  <a:lnTo>
                    <a:pt x="6769735" y="0"/>
                  </a:lnTo>
                  <a:cubicBezTo>
                    <a:pt x="6866001" y="0"/>
                    <a:pt x="6944106" y="77851"/>
                    <a:pt x="6944106" y="173863"/>
                  </a:cubicBezTo>
                  <a:lnTo>
                    <a:pt x="6937756" y="173863"/>
                  </a:lnTo>
                  <a:lnTo>
                    <a:pt x="6944106" y="173863"/>
                  </a:lnTo>
                  <a:lnTo>
                    <a:pt x="6944106" y="2764536"/>
                  </a:lnTo>
                  <a:lnTo>
                    <a:pt x="6937756" y="2764536"/>
                  </a:lnTo>
                  <a:lnTo>
                    <a:pt x="6944106" y="2764536"/>
                  </a:lnTo>
                  <a:cubicBezTo>
                    <a:pt x="6944106" y="2860548"/>
                    <a:pt x="6866001" y="2938399"/>
                    <a:pt x="6769735" y="2938399"/>
                  </a:cubicBezTo>
                  <a:lnTo>
                    <a:pt x="6769735" y="2932049"/>
                  </a:lnTo>
                  <a:lnTo>
                    <a:pt x="6769735" y="2938399"/>
                  </a:lnTo>
                  <a:lnTo>
                    <a:pt x="174371" y="2938399"/>
                  </a:lnTo>
                  <a:lnTo>
                    <a:pt x="174371" y="2932049"/>
                  </a:lnTo>
                  <a:lnTo>
                    <a:pt x="174371" y="2938399"/>
                  </a:lnTo>
                  <a:cubicBezTo>
                    <a:pt x="78105" y="2938526"/>
                    <a:pt x="0" y="2860675"/>
                    <a:pt x="0" y="2764536"/>
                  </a:cubicBezTo>
                  <a:lnTo>
                    <a:pt x="0" y="173863"/>
                  </a:lnTo>
                  <a:lnTo>
                    <a:pt x="6350" y="173863"/>
                  </a:lnTo>
                  <a:lnTo>
                    <a:pt x="0" y="173863"/>
                  </a:lnTo>
                  <a:moveTo>
                    <a:pt x="12700" y="173863"/>
                  </a:moveTo>
                  <a:lnTo>
                    <a:pt x="12700" y="2764536"/>
                  </a:lnTo>
                  <a:lnTo>
                    <a:pt x="6350" y="2764536"/>
                  </a:lnTo>
                  <a:lnTo>
                    <a:pt x="12700" y="2764536"/>
                  </a:lnTo>
                  <a:cubicBezTo>
                    <a:pt x="12700" y="2853563"/>
                    <a:pt x="85090" y="2925699"/>
                    <a:pt x="174371" y="2925699"/>
                  </a:cubicBezTo>
                  <a:lnTo>
                    <a:pt x="6769735" y="2925699"/>
                  </a:lnTo>
                  <a:cubicBezTo>
                    <a:pt x="6859016" y="2925699"/>
                    <a:pt x="6931406" y="2853563"/>
                    <a:pt x="6931406" y="2764536"/>
                  </a:cubicBezTo>
                  <a:lnTo>
                    <a:pt x="6931406" y="173863"/>
                  </a:lnTo>
                  <a:cubicBezTo>
                    <a:pt x="6931406" y="84836"/>
                    <a:pt x="6859016" y="12700"/>
                    <a:pt x="6769735" y="12700"/>
                  </a:cubicBezTo>
                  <a:lnTo>
                    <a:pt x="174371" y="12700"/>
                  </a:lnTo>
                  <a:lnTo>
                    <a:pt x="174371" y="6350"/>
                  </a:lnTo>
                  <a:lnTo>
                    <a:pt x="174371" y="12700"/>
                  </a:lnTo>
                  <a:cubicBezTo>
                    <a:pt x="85090" y="12700"/>
                    <a:pt x="12700" y="84836"/>
                    <a:pt x="12700" y="173863"/>
                  </a:cubicBezTo>
                  <a:close/>
                </a:path>
              </a:pathLst>
            </a:custGeom>
            <a:solidFill>
              <a:srgbClr val="971B55"/>
            </a:solidFill>
          </p:spPr>
        </p:sp>
      </p:grpSp>
      <p:sp>
        <p:nvSpPr>
          <p:cNvPr name="TextBox 20" id="20"/>
          <p:cNvSpPr txBox="true"/>
          <p:nvPr/>
        </p:nvSpPr>
        <p:spPr>
          <a:xfrm rot="0">
            <a:off x="12350949" y="4441180"/>
            <a:ext cx="4513660" cy="5256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E5E0DF"/>
                </a:solidFill>
                <a:latin typeface="Overpass Ultra-Bold"/>
                <a:ea typeface="Overpass Ultra-Bold"/>
                <a:cs typeface="Overpass Ultra-Bold"/>
                <a:sym typeface="Overpass Ultra-Bold"/>
              </a:rPr>
              <a:t>Recommendation Accuracy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2350949" y="4993927"/>
            <a:ext cx="4581227" cy="1109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Need for precise restaurant suggestions.</a:t>
            </a:r>
          </a:p>
        </p:txBody>
      </p:sp>
      <p:grpSp>
        <p:nvGrpSpPr>
          <p:cNvPr name="Group 22" id="22"/>
          <p:cNvGrpSpPr/>
          <p:nvPr/>
        </p:nvGrpSpPr>
        <p:grpSpPr>
          <a:xfrm rot="0">
            <a:off x="1042392" y="6706940"/>
            <a:ext cx="7956797" cy="1725066"/>
            <a:chOff x="0" y="0"/>
            <a:chExt cx="10609063" cy="2300088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6350" y="6350"/>
              <a:ext cx="10596372" cy="2287397"/>
            </a:xfrm>
            <a:custGeom>
              <a:avLst/>
              <a:gdLst/>
              <a:ahLst/>
              <a:cxnLst/>
              <a:rect r="r" b="b" t="t" l="l"/>
              <a:pathLst>
                <a:path h="2287397" w="10596372">
                  <a:moveTo>
                    <a:pt x="0" y="167513"/>
                  </a:moveTo>
                  <a:cubicBezTo>
                    <a:pt x="0" y="75057"/>
                    <a:pt x="75311" y="0"/>
                    <a:pt x="168275" y="0"/>
                  </a:cubicBezTo>
                  <a:lnTo>
                    <a:pt x="10428097" y="0"/>
                  </a:lnTo>
                  <a:cubicBezTo>
                    <a:pt x="10521061" y="0"/>
                    <a:pt x="10596372" y="75057"/>
                    <a:pt x="10596372" y="167513"/>
                  </a:cubicBezTo>
                  <a:lnTo>
                    <a:pt x="10596372" y="2119757"/>
                  </a:lnTo>
                  <a:cubicBezTo>
                    <a:pt x="10596372" y="2212340"/>
                    <a:pt x="10521061" y="2287270"/>
                    <a:pt x="10428097" y="2287270"/>
                  </a:cubicBezTo>
                  <a:lnTo>
                    <a:pt x="168275" y="2287270"/>
                  </a:lnTo>
                  <a:cubicBezTo>
                    <a:pt x="75311" y="2287397"/>
                    <a:pt x="0" y="2212340"/>
                    <a:pt x="0" y="2119757"/>
                  </a:cubicBezTo>
                  <a:close/>
                </a:path>
              </a:pathLst>
            </a:custGeom>
            <a:solidFill>
              <a:srgbClr val="7E023C"/>
            </a:solidFill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0609072" cy="2300097"/>
            </a:xfrm>
            <a:custGeom>
              <a:avLst/>
              <a:gdLst/>
              <a:ahLst/>
              <a:cxnLst/>
              <a:rect r="r" b="b" t="t" l="l"/>
              <a:pathLst>
                <a:path h="2300097" w="10609072">
                  <a:moveTo>
                    <a:pt x="0" y="173863"/>
                  </a:moveTo>
                  <a:cubicBezTo>
                    <a:pt x="0" y="77851"/>
                    <a:pt x="78232" y="0"/>
                    <a:pt x="174625" y="0"/>
                  </a:cubicBezTo>
                  <a:lnTo>
                    <a:pt x="10434447" y="0"/>
                  </a:lnTo>
                  <a:lnTo>
                    <a:pt x="10434447" y="6350"/>
                  </a:lnTo>
                  <a:lnTo>
                    <a:pt x="10434447" y="0"/>
                  </a:lnTo>
                  <a:cubicBezTo>
                    <a:pt x="10530840" y="0"/>
                    <a:pt x="10609072" y="77851"/>
                    <a:pt x="10609072" y="173863"/>
                  </a:cubicBezTo>
                  <a:lnTo>
                    <a:pt x="10602722" y="173863"/>
                  </a:lnTo>
                  <a:lnTo>
                    <a:pt x="10609072" y="173863"/>
                  </a:lnTo>
                  <a:lnTo>
                    <a:pt x="10609072" y="2126107"/>
                  </a:lnTo>
                  <a:lnTo>
                    <a:pt x="10602722" y="2126107"/>
                  </a:lnTo>
                  <a:lnTo>
                    <a:pt x="10609072" y="2126107"/>
                  </a:lnTo>
                  <a:cubicBezTo>
                    <a:pt x="10609072" y="2222246"/>
                    <a:pt x="10530840" y="2299970"/>
                    <a:pt x="10434447" y="2299970"/>
                  </a:cubicBezTo>
                  <a:lnTo>
                    <a:pt x="10434447" y="2293620"/>
                  </a:lnTo>
                  <a:lnTo>
                    <a:pt x="10434447" y="2299970"/>
                  </a:lnTo>
                  <a:lnTo>
                    <a:pt x="174625" y="2299970"/>
                  </a:lnTo>
                  <a:lnTo>
                    <a:pt x="174625" y="2293620"/>
                  </a:lnTo>
                  <a:lnTo>
                    <a:pt x="174625" y="2299970"/>
                  </a:lnTo>
                  <a:cubicBezTo>
                    <a:pt x="78232" y="2300097"/>
                    <a:pt x="0" y="2222246"/>
                    <a:pt x="0" y="2126107"/>
                  </a:cubicBezTo>
                  <a:lnTo>
                    <a:pt x="0" y="173863"/>
                  </a:lnTo>
                  <a:lnTo>
                    <a:pt x="6350" y="173863"/>
                  </a:lnTo>
                  <a:lnTo>
                    <a:pt x="0" y="173863"/>
                  </a:lnTo>
                  <a:moveTo>
                    <a:pt x="12700" y="173863"/>
                  </a:moveTo>
                  <a:lnTo>
                    <a:pt x="12700" y="2126107"/>
                  </a:lnTo>
                  <a:lnTo>
                    <a:pt x="6350" y="2126107"/>
                  </a:lnTo>
                  <a:lnTo>
                    <a:pt x="12700" y="2126107"/>
                  </a:lnTo>
                  <a:cubicBezTo>
                    <a:pt x="12700" y="2215134"/>
                    <a:pt x="85217" y="2287270"/>
                    <a:pt x="174625" y="2287270"/>
                  </a:cubicBezTo>
                  <a:lnTo>
                    <a:pt x="10434447" y="2287270"/>
                  </a:lnTo>
                  <a:cubicBezTo>
                    <a:pt x="10523855" y="2287270"/>
                    <a:pt x="10596372" y="2215007"/>
                    <a:pt x="10596372" y="2126107"/>
                  </a:cubicBezTo>
                  <a:lnTo>
                    <a:pt x="10596372" y="173863"/>
                  </a:lnTo>
                  <a:cubicBezTo>
                    <a:pt x="10596372" y="84963"/>
                    <a:pt x="10523855" y="12700"/>
                    <a:pt x="10434447" y="12700"/>
                  </a:cubicBezTo>
                  <a:lnTo>
                    <a:pt x="174625" y="12700"/>
                  </a:lnTo>
                  <a:lnTo>
                    <a:pt x="174625" y="6350"/>
                  </a:lnTo>
                  <a:lnTo>
                    <a:pt x="174625" y="12700"/>
                  </a:lnTo>
                  <a:cubicBezTo>
                    <a:pt x="85217" y="12700"/>
                    <a:pt x="12700" y="84963"/>
                    <a:pt x="12700" y="173863"/>
                  </a:cubicBezTo>
                  <a:close/>
                </a:path>
              </a:pathLst>
            </a:custGeom>
            <a:solidFill>
              <a:srgbClr val="971B55"/>
            </a:solidFill>
          </p:spPr>
        </p:sp>
      </p:grpSp>
      <p:sp>
        <p:nvSpPr>
          <p:cNvPr name="TextBox 25" id="25"/>
          <p:cNvSpPr txBox="true"/>
          <p:nvPr/>
        </p:nvSpPr>
        <p:spPr>
          <a:xfrm rot="0">
            <a:off x="1355824" y="6934646"/>
            <a:ext cx="3726359" cy="5256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E5E0DF"/>
                </a:solidFill>
                <a:latin typeface="Overpass Ultra-Bold"/>
                <a:ea typeface="Overpass Ultra-Bold"/>
                <a:cs typeface="Overpass Ultra-Bold"/>
                <a:sym typeface="Overpass Ultra-Bold"/>
              </a:rPr>
              <a:t>Churn &amp; Abandonment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355824" y="7487394"/>
            <a:ext cx="7329934" cy="631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Minimising cart abandonment and user churn.</a:t>
            </a:r>
          </a:p>
        </p:txBody>
      </p:sp>
      <p:grpSp>
        <p:nvGrpSpPr>
          <p:cNvPr name="Group 27" id="27"/>
          <p:cNvGrpSpPr/>
          <p:nvPr/>
        </p:nvGrpSpPr>
        <p:grpSpPr>
          <a:xfrm rot="0">
            <a:off x="9288810" y="6706940"/>
            <a:ext cx="7956798" cy="1725066"/>
            <a:chOff x="0" y="0"/>
            <a:chExt cx="10609063" cy="2300088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6350" y="6350"/>
              <a:ext cx="10596372" cy="2287397"/>
            </a:xfrm>
            <a:custGeom>
              <a:avLst/>
              <a:gdLst/>
              <a:ahLst/>
              <a:cxnLst/>
              <a:rect r="r" b="b" t="t" l="l"/>
              <a:pathLst>
                <a:path h="2287397" w="10596372">
                  <a:moveTo>
                    <a:pt x="0" y="167513"/>
                  </a:moveTo>
                  <a:cubicBezTo>
                    <a:pt x="0" y="75057"/>
                    <a:pt x="75311" y="0"/>
                    <a:pt x="168275" y="0"/>
                  </a:cubicBezTo>
                  <a:lnTo>
                    <a:pt x="10428097" y="0"/>
                  </a:lnTo>
                  <a:cubicBezTo>
                    <a:pt x="10521061" y="0"/>
                    <a:pt x="10596372" y="75057"/>
                    <a:pt x="10596372" y="167513"/>
                  </a:cubicBezTo>
                  <a:lnTo>
                    <a:pt x="10596372" y="2119757"/>
                  </a:lnTo>
                  <a:cubicBezTo>
                    <a:pt x="10596372" y="2212340"/>
                    <a:pt x="10521061" y="2287270"/>
                    <a:pt x="10428097" y="2287270"/>
                  </a:cubicBezTo>
                  <a:lnTo>
                    <a:pt x="168275" y="2287270"/>
                  </a:lnTo>
                  <a:cubicBezTo>
                    <a:pt x="75311" y="2287397"/>
                    <a:pt x="0" y="2212340"/>
                    <a:pt x="0" y="2119757"/>
                  </a:cubicBezTo>
                  <a:close/>
                </a:path>
              </a:pathLst>
            </a:custGeom>
            <a:solidFill>
              <a:srgbClr val="7E023C"/>
            </a:solidFill>
          </p:spPr>
        </p:sp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10609072" cy="2300097"/>
            </a:xfrm>
            <a:custGeom>
              <a:avLst/>
              <a:gdLst/>
              <a:ahLst/>
              <a:cxnLst/>
              <a:rect r="r" b="b" t="t" l="l"/>
              <a:pathLst>
                <a:path h="2300097" w="10609072">
                  <a:moveTo>
                    <a:pt x="0" y="173863"/>
                  </a:moveTo>
                  <a:cubicBezTo>
                    <a:pt x="0" y="77851"/>
                    <a:pt x="78232" y="0"/>
                    <a:pt x="174625" y="0"/>
                  </a:cubicBezTo>
                  <a:lnTo>
                    <a:pt x="10434447" y="0"/>
                  </a:lnTo>
                  <a:lnTo>
                    <a:pt x="10434447" y="6350"/>
                  </a:lnTo>
                  <a:lnTo>
                    <a:pt x="10434447" y="0"/>
                  </a:lnTo>
                  <a:cubicBezTo>
                    <a:pt x="10530840" y="0"/>
                    <a:pt x="10609072" y="77851"/>
                    <a:pt x="10609072" y="173863"/>
                  </a:cubicBezTo>
                  <a:lnTo>
                    <a:pt x="10602722" y="173863"/>
                  </a:lnTo>
                  <a:lnTo>
                    <a:pt x="10609072" y="173863"/>
                  </a:lnTo>
                  <a:lnTo>
                    <a:pt x="10609072" y="2126107"/>
                  </a:lnTo>
                  <a:lnTo>
                    <a:pt x="10602722" y="2126107"/>
                  </a:lnTo>
                  <a:lnTo>
                    <a:pt x="10609072" y="2126107"/>
                  </a:lnTo>
                  <a:cubicBezTo>
                    <a:pt x="10609072" y="2222246"/>
                    <a:pt x="10530840" y="2299970"/>
                    <a:pt x="10434447" y="2299970"/>
                  </a:cubicBezTo>
                  <a:lnTo>
                    <a:pt x="10434447" y="2293620"/>
                  </a:lnTo>
                  <a:lnTo>
                    <a:pt x="10434447" y="2299970"/>
                  </a:lnTo>
                  <a:lnTo>
                    <a:pt x="174625" y="2299970"/>
                  </a:lnTo>
                  <a:lnTo>
                    <a:pt x="174625" y="2293620"/>
                  </a:lnTo>
                  <a:lnTo>
                    <a:pt x="174625" y="2299970"/>
                  </a:lnTo>
                  <a:cubicBezTo>
                    <a:pt x="78232" y="2300097"/>
                    <a:pt x="0" y="2222246"/>
                    <a:pt x="0" y="2126107"/>
                  </a:cubicBezTo>
                  <a:lnTo>
                    <a:pt x="0" y="173863"/>
                  </a:lnTo>
                  <a:lnTo>
                    <a:pt x="6350" y="173863"/>
                  </a:lnTo>
                  <a:lnTo>
                    <a:pt x="0" y="173863"/>
                  </a:lnTo>
                  <a:moveTo>
                    <a:pt x="12700" y="173863"/>
                  </a:moveTo>
                  <a:lnTo>
                    <a:pt x="12700" y="2126107"/>
                  </a:lnTo>
                  <a:lnTo>
                    <a:pt x="6350" y="2126107"/>
                  </a:lnTo>
                  <a:lnTo>
                    <a:pt x="12700" y="2126107"/>
                  </a:lnTo>
                  <a:cubicBezTo>
                    <a:pt x="12700" y="2215134"/>
                    <a:pt x="85217" y="2287270"/>
                    <a:pt x="174625" y="2287270"/>
                  </a:cubicBezTo>
                  <a:lnTo>
                    <a:pt x="10434447" y="2287270"/>
                  </a:lnTo>
                  <a:cubicBezTo>
                    <a:pt x="10523855" y="2287270"/>
                    <a:pt x="10596372" y="2215007"/>
                    <a:pt x="10596372" y="2126107"/>
                  </a:cubicBezTo>
                  <a:lnTo>
                    <a:pt x="10596372" y="173863"/>
                  </a:lnTo>
                  <a:cubicBezTo>
                    <a:pt x="10596372" y="84963"/>
                    <a:pt x="10523855" y="12700"/>
                    <a:pt x="10434447" y="12700"/>
                  </a:cubicBezTo>
                  <a:lnTo>
                    <a:pt x="174625" y="12700"/>
                  </a:lnTo>
                  <a:lnTo>
                    <a:pt x="174625" y="6350"/>
                  </a:lnTo>
                  <a:lnTo>
                    <a:pt x="174625" y="12700"/>
                  </a:lnTo>
                  <a:cubicBezTo>
                    <a:pt x="85217" y="12700"/>
                    <a:pt x="12700" y="84963"/>
                    <a:pt x="12700" y="173863"/>
                  </a:cubicBezTo>
                  <a:close/>
                </a:path>
              </a:pathLst>
            </a:custGeom>
            <a:solidFill>
              <a:srgbClr val="971B55"/>
            </a:solidFill>
          </p:spPr>
        </p:sp>
      </p:grpSp>
      <p:sp>
        <p:nvSpPr>
          <p:cNvPr name="TextBox 30" id="30"/>
          <p:cNvSpPr txBox="true"/>
          <p:nvPr/>
        </p:nvSpPr>
        <p:spPr>
          <a:xfrm rot="0">
            <a:off x="9602241" y="6934646"/>
            <a:ext cx="4038154" cy="5256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E5E0DF"/>
                </a:solidFill>
                <a:latin typeface="Overpass Ultra-Bold"/>
                <a:ea typeface="Overpass Ultra-Bold"/>
                <a:cs typeface="Overpass Ultra-Bold"/>
                <a:sym typeface="Overpass Ultra-Bold"/>
              </a:rPr>
              <a:t>Restaurant Management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9602242" y="7726784"/>
            <a:ext cx="7329934" cy="631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Optimising performance and pricing.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52222">
                <a:alpha val="90196"/>
              </a:srgbClr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930176" y="372088"/>
            <a:ext cx="6938367" cy="9286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25"/>
              </a:lnSpc>
            </a:pPr>
            <a:r>
              <a:rPr lang="en-US" sz="4937" b="true">
                <a:solidFill>
                  <a:srgbClr val="FFFFFF"/>
                </a:solidFill>
                <a:latin typeface="Overpass Ultra-Bold"/>
                <a:ea typeface="Overpass Ultra-Bold"/>
                <a:cs typeface="Overpass Ultra-Bold"/>
                <a:sym typeface="Overpass Ultra-Bold"/>
              </a:rPr>
              <a:t>Types of Data Collected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930176" y="2049959"/>
            <a:ext cx="610492" cy="610492"/>
            <a:chOff x="0" y="0"/>
            <a:chExt cx="813990" cy="81399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6350" y="6350"/>
              <a:ext cx="801243" cy="801243"/>
            </a:xfrm>
            <a:custGeom>
              <a:avLst/>
              <a:gdLst/>
              <a:ahLst/>
              <a:cxnLst/>
              <a:rect r="r" b="b" t="t" l="l"/>
              <a:pathLst>
                <a:path h="801243" w="801243">
                  <a:moveTo>
                    <a:pt x="0" y="149606"/>
                  </a:moveTo>
                  <a:cubicBezTo>
                    <a:pt x="0" y="66929"/>
                    <a:pt x="66929" y="0"/>
                    <a:pt x="149606" y="0"/>
                  </a:cubicBezTo>
                  <a:lnTo>
                    <a:pt x="651637" y="0"/>
                  </a:lnTo>
                  <a:cubicBezTo>
                    <a:pt x="734314" y="0"/>
                    <a:pt x="801243" y="66929"/>
                    <a:pt x="801243" y="149606"/>
                  </a:cubicBezTo>
                  <a:lnTo>
                    <a:pt x="801243" y="651637"/>
                  </a:lnTo>
                  <a:cubicBezTo>
                    <a:pt x="801243" y="734314"/>
                    <a:pt x="734314" y="801243"/>
                    <a:pt x="651637" y="801243"/>
                  </a:cubicBezTo>
                  <a:lnTo>
                    <a:pt x="149606" y="801243"/>
                  </a:lnTo>
                  <a:cubicBezTo>
                    <a:pt x="66929" y="801243"/>
                    <a:pt x="0" y="734314"/>
                    <a:pt x="0" y="651637"/>
                  </a:cubicBezTo>
                  <a:close/>
                </a:path>
              </a:pathLst>
            </a:custGeom>
            <a:solidFill>
              <a:srgbClr val="7E023C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3943" cy="813943"/>
            </a:xfrm>
            <a:custGeom>
              <a:avLst/>
              <a:gdLst/>
              <a:ahLst/>
              <a:cxnLst/>
              <a:rect r="r" b="b" t="t" l="l"/>
              <a:pathLst>
                <a:path h="813943" w="813943">
                  <a:moveTo>
                    <a:pt x="0" y="155956"/>
                  </a:moveTo>
                  <a:cubicBezTo>
                    <a:pt x="0" y="69850"/>
                    <a:pt x="69850" y="0"/>
                    <a:pt x="155956" y="0"/>
                  </a:cubicBezTo>
                  <a:lnTo>
                    <a:pt x="657987" y="0"/>
                  </a:lnTo>
                  <a:lnTo>
                    <a:pt x="657987" y="6350"/>
                  </a:lnTo>
                  <a:lnTo>
                    <a:pt x="657987" y="0"/>
                  </a:lnTo>
                  <a:cubicBezTo>
                    <a:pt x="744220" y="0"/>
                    <a:pt x="813943" y="69850"/>
                    <a:pt x="813943" y="155956"/>
                  </a:cubicBezTo>
                  <a:lnTo>
                    <a:pt x="807593" y="155956"/>
                  </a:lnTo>
                  <a:lnTo>
                    <a:pt x="813943" y="155956"/>
                  </a:lnTo>
                  <a:lnTo>
                    <a:pt x="813943" y="657987"/>
                  </a:lnTo>
                  <a:lnTo>
                    <a:pt x="807593" y="657987"/>
                  </a:lnTo>
                  <a:lnTo>
                    <a:pt x="813943" y="657987"/>
                  </a:lnTo>
                  <a:cubicBezTo>
                    <a:pt x="813943" y="744093"/>
                    <a:pt x="744093" y="813943"/>
                    <a:pt x="657987" y="813943"/>
                  </a:cubicBezTo>
                  <a:lnTo>
                    <a:pt x="657987" y="807593"/>
                  </a:lnTo>
                  <a:lnTo>
                    <a:pt x="657987" y="813943"/>
                  </a:lnTo>
                  <a:lnTo>
                    <a:pt x="155956" y="813943"/>
                  </a:lnTo>
                  <a:lnTo>
                    <a:pt x="155956" y="807593"/>
                  </a:lnTo>
                  <a:lnTo>
                    <a:pt x="155956" y="813943"/>
                  </a:lnTo>
                  <a:cubicBezTo>
                    <a:pt x="69850" y="813943"/>
                    <a:pt x="0" y="744220"/>
                    <a:pt x="0" y="657987"/>
                  </a:cubicBezTo>
                  <a:lnTo>
                    <a:pt x="0" y="155956"/>
                  </a:lnTo>
                  <a:lnTo>
                    <a:pt x="6350" y="155956"/>
                  </a:lnTo>
                  <a:lnTo>
                    <a:pt x="0" y="155956"/>
                  </a:lnTo>
                  <a:moveTo>
                    <a:pt x="12700" y="155956"/>
                  </a:moveTo>
                  <a:lnTo>
                    <a:pt x="12700" y="657987"/>
                  </a:lnTo>
                  <a:lnTo>
                    <a:pt x="6350" y="657987"/>
                  </a:lnTo>
                  <a:lnTo>
                    <a:pt x="12700" y="657987"/>
                  </a:lnTo>
                  <a:cubicBezTo>
                    <a:pt x="12700" y="737108"/>
                    <a:pt x="76835" y="801243"/>
                    <a:pt x="155956" y="801243"/>
                  </a:cubicBezTo>
                  <a:lnTo>
                    <a:pt x="657987" y="801243"/>
                  </a:lnTo>
                  <a:cubicBezTo>
                    <a:pt x="737108" y="801243"/>
                    <a:pt x="801243" y="737108"/>
                    <a:pt x="801243" y="657987"/>
                  </a:cubicBezTo>
                  <a:lnTo>
                    <a:pt x="801243" y="155956"/>
                  </a:lnTo>
                  <a:cubicBezTo>
                    <a:pt x="801243" y="76835"/>
                    <a:pt x="737108" y="12700"/>
                    <a:pt x="657987" y="12700"/>
                  </a:cubicBezTo>
                  <a:lnTo>
                    <a:pt x="155956" y="12700"/>
                  </a:lnTo>
                  <a:lnTo>
                    <a:pt x="155956" y="6350"/>
                  </a:lnTo>
                  <a:lnTo>
                    <a:pt x="155956" y="12700"/>
                  </a:lnTo>
                  <a:cubicBezTo>
                    <a:pt x="76835" y="12700"/>
                    <a:pt x="12700" y="76835"/>
                    <a:pt x="12700" y="155956"/>
                  </a:cubicBezTo>
                  <a:close/>
                </a:path>
              </a:pathLst>
            </a:custGeom>
            <a:solidFill>
              <a:srgbClr val="971B55"/>
            </a:solid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1803052" y="2079872"/>
            <a:ext cx="3142952" cy="4595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2437" b="true">
                <a:solidFill>
                  <a:srgbClr val="E5E0DF"/>
                </a:solidFill>
                <a:latin typeface="Overpass Ultra-Bold"/>
                <a:ea typeface="Overpass Ultra-Bold"/>
                <a:cs typeface="Overpass Ultra-Bold"/>
                <a:sym typeface="Overpass Ultra-Bold"/>
              </a:rPr>
              <a:t>User Data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803052" y="2566392"/>
            <a:ext cx="15550009" cy="560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062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Location, order history, preferences, ratings.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930176" y="3656707"/>
            <a:ext cx="610492" cy="610493"/>
            <a:chOff x="0" y="0"/>
            <a:chExt cx="813990" cy="81399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6350" y="6350"/>
              <a:ext cx="801243" cy="801243"/>
            </a:xfrm>
            <a:custGeom>
              <a:avLst/>
              <a:gdLst/>
              <a:ahLst/>
              <a:cxnLst/>
              <a:rect r="r" b="b" t="t" l="l"/>
              <a:pathLst>
                <a:path h="801243" w="801243">
                  <a:moveTo>
                    <a:pt x="0" y="149606"/>
                  </a:moveTo>
                  <a:cubicBezTo>
                    <a:pt x="0" y="66929"/>
                    <a:pt x="66929" y="0"/>
                    <a:pt x="149606" y="0"/>
                  </a:cubicBezTo>
                  <a:lnTo>
                    <a:pt x="651637" y="0"/>
                  </a:lnTo>
                  <a:cubicBezTo>
                    <a:pt x="734314" y="0"/>
                    <a:pt x="801243" y="66929"/>
                    <a:pt x="801243" y="149606"/>
                  </a:cubicBezTo>
                  <a:lnTo>
                    <a:pt x="801243" y="651637"/>
                  </a:lnTo>
                  <a:cubicBezTo>
                    <a:pt x="801243" y="734314"/>
                    <a:pt x="734314" y="801243"/>
                    <a:pt x="651637" y="801243"/>
                  </a:cubicBezTo>
                  <a:lnTo>
                    <a:pt x="149606" y="801243"/>
                  </a:lnTo>
                  <a:cubicBezTo>
                    <a:pt x="66929" y="801243"/>
                    <a:pt x="0" y="734314"/>
                    <a:pt x="0" y="651637"/>
                  </a:cubicBezTo>
                  <a:close/>
                </a:path>
              </a:pathLst>
            </a:custGeom>
            <a:solidFill>
              <a:srgbClr val="7E023C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3943" cy="813943"/>
            </a:xfrm>
            <a:custGeom>
              <a:avLst/>
              <a:gdLst/>
              <a:ahLst/>
              <a:cxnLst/>
              <a:rect r="r" b="b" t="t" l="l"/>
              <a:pathLst>
                <a:path h="813943" w="813943">
                  <a:moveTo>
                    <a:pt x="0" y="155956"/>
                  </a:moveTo>
                  <a:cubicBezTo>
                    <a:pt x="0" y="69850"/>
                    <a:pt x="69850" y="0"/>
                    <a:pt x="155956" y="0"/>
                  </a:cubicBezTo>
                  <a:lnTo>
                    <a:pt x="657987" y="0"/>
                  </a:lnTo>
                  <a:lnTo>
                    <a:pt x="657987" y="6350"/>
                  </a:lnTo>
                  <a:lnTo>
                    <a:pt x="657987" y="0"/>
                  </a:lnTo>
                  <a:cubicBezTo>
                    <a:pt x="744220" y="0"/>
                    <a:pt x="813943" y="69850"/>
                    <a:pt x="813943" y="155956"/>
                  </a:cubicBezTo>
                  <a:lnTo>
                    <a:pt x="807593" y="155956"/>
                  </a:lnTo>
                  <a:lnTo>
                    <a:pt x="813943" y="155956"/>
                  </a:lnTo>
                  <a:lnTo>
                    <a:pt x="813943" y="657987"/>
                  </a:lnTo>
                  <a:lnTo>
                    <a:pt x="807593" y="657987"/>
                  </a:lnTo>
                  <a:lnTo>
                    <a:pt x="813943" y="657987"/>
                  </a:lnTo>
                  <a:cubicBezTo>
                    <a:pt x="813943" y="744093"/>
                    <a:pt x="744093" y="813943"/>
                    <a:pt x="657987" y="813943"/>
                  </a:cubicBezTo>
                  <a:lnTo>
                    <a:pt x="657987" y="807593"/>
                  </a:lnTo>
                  <a:lnTo>
                    <a:pt x="657987" y="813943"/>
                  </a:lnTo>
                  <a:lnTo>
                    <a:pt x="155956" y="813943"/>
                  </a:lnTo>
                  <a:lnTo>
                    <a:pt x="155956" y="807593"/>
                  </a:lnTo>
                  <a:lnTo>
                    <a:pt x="155956" y="813943"/>
                  </a:lnTo>
                  <a:cubicBezTo>
                    <a:pt x="69850" y="813943"/>
                    <a:pt x="0" y="744220"/>
                    <a:pt x="0" y="657987"/>
                  </a:cubicBezTo>
                  <a:lnTo>
                    <a:pt x="0" y="155956"/>
                  </a:lnTo>
                  <a:lnTo>
                    <a:pt x="6350" y="155956"/>
                  </a:lnTo>
                  <a:lnTo>
                    <a:pt x="0" y="155956"/>
                  </a:lnTo>
                  <a:moveTo>
                    <a:pt x="12700" y="155956"/>
                  </a:moveTo>
                  <a:lnTo>
                    <a:pt x="12700" y="657987"/>
                  </a:lnTo>
                  <a:lnTo>
                    <a:pt x="6350" y="657987"/>
                  </a:lnTo>
                  <a:lnTo>
                    <a:pt x="12700" y="657987"/>
                  </a:lnTo>
                  <a:cubicBezTo>
                    <a:pt x="12700" y="737108"/>
                    <a:pt x="76835" y="801243"/>
                    <a:pt x="155956" y="801243"/>
                  </a:cubicBezTo>
                  <a:lnTo>
                    <a:pt x="657987" y="801243"/>
                  </a:lnTo>
                  <a:cubicBezTo>
                    <a:pt x="737108" y="801243"/>
                    <a:pt x="801243" y="737108"/>
                    <a:pt x="801243" y="657987"/>
                  </a:cubicBezTo>
                  <a:lnTo>
                    <a:pt x="801243" y="155956"/>
                  </a:lnTo>
                  <a:cubicBezTo>
                    <a:pt x="801243" y="76835"/>
                    <a:pt x="737108" y="12700"/>
                    <a:pt x="657987" y="12700"/>
                  </a:cubicBezTo>
                  <a:lnTo>
                    <a:pt x="155956" y="12700"/>
                  </a:lnTo>
                  <a:lnTo>
                    <a:pt x="155956" y="6350"/>
                  </a:lnTo>
                  <a:lnTo>
                    <a:pt x="155956" y="12700"/>
                  </a:lnTo>
                  <a:cubicBezTo>
                    <a:pt x="76835" y="12700"/>
                    <a:pt x="12700" y="76835"/>
                    <a:pt x="12700" y="155956"/>
                  </a:cubicBezTo>
                  <a:close/>
                </a:path>
              </a:pathLst>
            </a:custGeom>
            <a:solidFill>
              <a:srgbClr val="971B55"/>
            </a:solid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1803052" y="3686621"/>
            <a:ext cx="3142952" cy="4595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2437" b="true">
                <a:solidFill>
                  <a:srgbClr val="E5E0DF"/>
                </a:solidFill>
                <a:latin typeface="Overpass Ultra-Bold"/>
                <a:ea typeface="Overpass Ultra-Bold"/>
                <a:cs typeface="Overpass Ultra-Bold"/>
                <a:sym typeface="Overpass Ultra-Bold"/>
              </a:rPr>
              <a:t>Restaurant Data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803052" y="4173141"/>
            <a:ext cx="15550009" cy="560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062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Menus, pricing, reviews, delivery times.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930176" y="5263455"/>
            <a:ext cx="610492" cy="610492"/>
            <a:chOff x="0" y="0"/>
            <a:chExt cx="813990" cy="81399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6350" y="6350"/>
              <a:ext cx="801243" cy="801243"/>
            </a:xfrm>
            <a:custGeom>
              <a:avLst/>
              <a:gdLst/>
              <a:ahLst/>
              <a:cxnLst/>
              <a:rect r="r" b="b" t="t" l="l"/>
              <a:pathLst>
                <a:path h="801243" w="801243">
                  <a:moveTo>
                    <a:pt x="0" y="149606"/>
                  </a:moveTo>
                  <a:cubicBezTo>
                    <a:pt x="0" y="66929"/>
                    <a:pt x="66929" y="0"/>
                    <a:pt x="149606" y="0"/>
                  </a:cubicBezTo>
                  <a:lnTo>
                    <a:pt x="651637" y="0"/>
                  </a:lnTo>
                  <a:cubicBezTo>
                    <a:pt x="734314" y="0"/>
                    <a:pt x="801243" y="66929"/>
                    <a:pt x="801243" y="149606"/>
                  </a:cubicBezTo>
                  <a:lnTo>
                    <a:pt x="801243" y="651637"/>
                  </a:lnTo>
                  <a:cubicBezTo>
                    <a:pt x="801243" y="734314"/>
                    <a:pt x="734314" y="801243"/>
                    <a:pt x="651637" y="801243"/>
                  </a:cubicBezTo>
                  <a:lnTo>
                    <a:pt x="149606" y="801243"/>
                  </a:lnTo>
                  <a:cubicBezTo>
                    <a:pt x="66929" y="801243"/>
                    <a:pt x="0" y="734314"/>
                    <a:pt x="0" y="651637"/>
                  </a:cubicBezTo>
                  <a:close/>
                </a:path>
              </a:pathLst>
            </a:custGeom>
            <a:solidFill>
              <a:srgbClr val="7E023C"/>
            </a:solid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3943" cy="813943"/>
            </a:xfrm>
            <a:custGeom>
              <a:avLst/>
              <a:gdLst/>
              <a:ahLst/>
              <a:cxnLst/>
              <a:rect r="r" b="b" t="t" l="l"/>
              <a:pathLst>
                <a:path h="813943" w="813943">
                  <a:moveTo>
                    <a:pt x="0" y="155956"/>
                  </a:moveTo>
                  <a:cubicBezTo>
                    <a:pt x="0" y="69850"/>
                    <a:pt x="69850" y="0"/>
                    <a:pt x="155956" y="0"/>
                  </a:cubicBezTo>
                  <a:lnTo>
                    <a:pt x="657987" y="0"/>
                  </a:lnTo>
                  <a:lnTo>
                    <a:pt x="657987" y="6350"/>
                  </a:lnTo>
                  <a:lnTo>
                    <a:pt x="657987" y="0"/>
                  </a:lnTo>
                  <a:cubicBezTo>
                    <a:pt x="744220" y="0"/>
                    <a:pt x="813943" y="69850"/>
                    <a:pt x="813943" y="155956"/>
                  </a:cubicBezTo>
                  <a:lnTo>
                    <a:pt x="807593" y="155956"/>
                  </a:lnTo>
                  <a:lnTo>
                    <a:pt x="813943" y="155956"/>
                  </a:lnTo>
                  <a:lnTo>
                    <a:pt x="813943" y="657987"/>
                  </a:lnTo>
                  <a:lnTo>
                    <a:pt x="807593" y="657987"/>
                  </a:lnTo>
                  <a:lnTo>
                    <a:pt x="813943" y="657987"/>
                  </a:lnTo>
                  <a:cubicBezTo>
                    <a:pt x="813943" y="744093"/>
                    <a:pt x="744093" y="813943"/>
                    <a:pt x="657987" y="813943"/>
                  </a:cubicBezTo>
                  <a:lnTo>
                    <a:pt x="657987" y="807593"/>
                  </a:lnTo>
                  <a:lnTo>
                    <a:pt x="657987" y="813943"/>
                  </a:lnTo>
                  <a:lnTo>
                    <a:pt x="155956" y="813943"/>
                  </a:lnTo>
                  <a:lnTo>
                    <a:pt x="155956" y="807593"/>
                  </a:lnTo>
                  <a:lnTo>
                    <a:pt x="155956" y="813943"/>
                  </a:lnTo>
                  <a:cubicBezTo>
                    <a:pt x="69850" y="813943"/>
                    <a:pt x="0" y="744220"/>
                    <a:pt x="0" y="657987"/>
                  </a:cubicBezTo>
                  <a:lnTo>
                    <a:pt x="0" y="155956"/>
                  </a:lnTo>
                  <a:lnTo>
                    <a:pt x="6350" y="155956"/>
                  </a:lnTo>
                  <a:lnTo>
                    <a:pt x="0" y="155956"/>
                  </a:lnTo>
                  <a:moveTo>
                    <a:pt x="12700" y="155956"/>
                  </a:moveTo>
                  <a:lnTo>
                    <a:pt x="12700" y="657987"/>
                  </a:lnTo>
                  <a:lnTo>
                    <a:pt x="6350" y="657987"/>
                  </a:lnTo>
                  <a:lnTo>
                    <a:pt x="12700" y="657987"/>
                  </a:lnTo>
                  <a:cubicBezTo>
                    <a:pt x="12700" y="737108"/>
                    <a:pt x="76835" y="801243"/>
                    <a:pt x="155956" y="801243"/>
                  </a:cubicBezTo>
                  <a:lnTo>
                    <a:pt x="657987" y="801243"/>
                  </a:lnTo>
                  <a:cubicBezTo>
                    <a:pt x="737108" y="801243"/>
                    <a:pt x="801243" y="737108"/>
                    <a:pt x="801243" y="657987"/>
                  </a:cubicBezTo>
                  <a:lnTo>
                    <a:pt x="801243" y="155956"/>
                  </a:lnTo>
                  <a:cubicBezTo>
                    <a:pt x="801243" y="76835"/>
                    <a:pt x="737108" y="12700"/>
                    <a:pt x="657987" y="12700"/>
                  </a:cubicBezTo>
                  <a:lnTo>
                    <a:pt x="155956" y="12700"/>
                  </a:lnTo>
                  <a:lnTo>
                    <a:pt x="155956" y="6350"/>
                  </a:lnTo>
                  <a:lnTo>
                    <a:pt x="155956" y="12700"/>
                  </a:lnTo>
                  <a:cubicBezTo>
                    <a:pt x="76835" y="12700"/>
                    <a:pt x="12700" y="76835"/>
                    <a:pt x="12700" y="155956"/>
                  </a:cubicBezTo>
                  <a:close/>
                </a:path>
              </a:pathLst>
            </a:custGeom>
            <a:solidFill>
              <a:srgbClr val="971B55"/>
            </a:solidFill>
          </p:spPr>
        </p:sp>
      </p:grpSp>
      <p:sp>
        <p:nvSpPr>
          <p:cNvPr name="TextBox 20" id="20"/>
          <p:cNvSpPr txBox="true"/>
          <p:nvPr/>
        </p:nvSpPr>
        <p:spPr>
          <a:xfrm rot="0">
            <a:off x="1803052" y="5293370"/>
            <a:ext cx="3142952" cy="4595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2437" b="true">
                <a:solidFill>
                  <a:srgbClr val="E5E0DF"/>
                </a:solidFill>
                <a:latin typeface="Overpass Ultra-Bold"/>
                <a:ea typeface="Overpass Ultra-Bold"/>
                <a:cs typeface="Overpass Ultra-Bold"/>
                <a:sym typeface="Overpass Ultra-Bold"/>
              </a:rPr>
              <a:t>Behavioral Data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803052" y="5779889"/>
            <a:ext cx="15550009" cy="560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062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App interactions, search trends, clickstream.</a:t>
            </a:r>
          </a:p>
        </p:txBody>
      </p:sp>
      <p:grpSp>
        <p:nvGrpSpPr>
          <p:cNvPr name="Group 22" id="22"/>
          <p:cNvGrpSpPr/>
          <p:nvPr/>
        </p:nvGrpSpPr>
        <p:grpSpPr>
          <a:xfrm rot="0">
            <a:off x="930176" y="6870204"/>
            <a:ext cx="610492" cy="610492"/>
            <a:chOff x="0" y="0"/>
            <a:chExt cx="813990" cy="81399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6350" y="6350"/>
              <a:ext cx="801243" cy="801243"/>
            </a:xfrm>
            <a:custGeom>
              <a:avLst/>
              <a:gdLst/>
              <a:ahLst/>
              <a:cxnLst/>
              <a:rect r="r" b="b" t="t" l="l"/>
              <a:pathLst>
                <a:path h="801243" w="801243">
                  <a:moveTo>
                    <a:pt x="0" y="149606"/>
                  </a:moveTo>
                  <a:cubicBezTo>
                    <a:pt x="0" y="66929"/>
                    <a:pt x="66929" y="0"/>
                    <a:pt x="149606" y="0"/>
                  </a:cubicBezTo>
                  <a:lnTo>
                    <a:pt x="651637" y="0"/>
                  </a:lnTo>
                  <a:cubicBezTo>
                    <a:pt x="734314" y="0"/>
                    <a:pt x="801243" y="66929"/>
                    <a:pt x="801243" y="149606"/>
                  </a:cubicBezTo>
                  <a:lnTo>
                    <a:pt x="801243" y="651637"/>
                  </a:lnTo>
                  <a:cubicBezTo>
                    <a:pt x="801243" y="734314"/>
                    <a:pt x="734314" y="801243"/>
                    <a:pt x="651637" y="801243"/>
                  </a:cubicBezTo>
                  <a:lnTo>
                    <a:pt x="149606" y="801243"/>
                  </a:lnTo>
                  <a:cubicBezTo>
                    <a:pt x="66929" y="801243"/>
                    <a:pt x="0" y="734314"/>
                    <a:pt x="0" y="651637"/>
                  </a:cubicBezTo>
                  <a:close/>
                </a:path>
              </a:pathLst>
            </a:custGeom>
            <a:solidFill>
              <a:srgbClr val="7E023C"/>
            </a:solidFill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3943" cy="813943"/>
            </a:xfrm>
            <a:custGeom>
              <a:avLst/>
              <a:gdLst/>
              <a:ahLst/>
              <a:cxnLst/>
              <a:rect r="r" b="b" t="t" l="l"/>
              <a:pathLst>
                <a:path h="813943" w="813943">
                  <a:moveTo>
                    <a:pt x="0" y="155956"/>
                  </a:moveTo>
                  <a:cubicBezTo>
                    <a:pt x="0" y="69850"/>
                    <a:pt x="69850" y="0"/>
                    <a:pt x="155956" y="0"/>
                  </a:cubicBezTo>
                  <a:lnTo>
                    <a:pt x="657987" y="0"/>
                  </a:lnTo>
                  <a:lnTo>
                    <a:pt x="657987" y="6350"/>
                  </a:lnTo>
                  <a:lnTo>
                    <a:pt x="657987" y="0"/>
                  </a:lnTo>
                  <a:cubicBezTo>
                    <a:pt x="744220" y="0"/>
                    <a:pt x="813943" y="69850"/>
                    <a:pt x="813943" y="155956"/>
                  </a:cubicBezTo>
                  <a:lnTo>
                    <a:pt x="807593" y="155956"/>
                  </a:lnTo>
                  <a:lnTo>
                    <a:pt x="813943" y="155956"/>
                  </a:lnTo>
                  <a:lnTo>
                    <a:pt x="813943" y="657987"/>
                  </a:lnTo>
                  <a:lnTo>
                    <a:pt x="807593" y="657987"/>
                  </a:lnTo>
                  <a:lnTo>
                    <a:pt x="813943" y="657987"/>
                  </a:lnTo>
                  <a:cubicBezTo>
                    <a:pt x="813943" y="744093"/>
                    <a:pt x="744093" y="813943"/>
                    <a:pt x="657987" y="813943"/>
                  </a:cubicBezTo>
                  <a:lnTo>
                    <a:pt x="657987" y="807593"/>
                  </a:lnTo>
                  <a:lnTo>
                    <a:pt x="657987" y="813943"/>
                  </a:lnTo>
                  <a:lnTo>
                    <a:pt x="155956" y="813943"/>
                  </a:lnTo>
                  <a:lnTo>
                    <a:pt x="155956" y="807593"/>
                  </a:lnTo>
                  <a:lnTo>
                    <a:pt x="155956" y="813943"/>
                  </a:lnTo>
                  <a:cubicBezTo>
                    <a:pt x="69850" y="813943"/>
                    <a:pt x="0" y="744220"/>
                    <a:pt x="0" y="657987"/>
                  </a:cubicBezTo>
                  <a:lnTo>
                    <a:pt x="0" y="155956"/>
                  </a:lnTo>
                  <a:lnTo>
                    <a:pt x="6350" y="155956"/>
                  </a:lnTo>
                  <a:lnTo>
                    <a:pt x="0" y="155956"/>
                  </a:lnTo>
                  <a:moveTo>
                    <a:pt x="12700" y="155956"/>
                  </a:moveTo>
                  <a:lnTo>
                    <a:pt x="12700" y="657987"/>
                  </a:lnTo>
                  <a:lnTo>
                    <a:pt x="6350" y="657987"/>
                  </a:lnTo>
                  <a:lnTo>
                    <a:pt x="12700" y="657987"/>
                  </a:lnTo>
                  <a:cubicBezTo>
                    <a:pt x="12700" y="737108"/>
                    <a:pt x="76835" y="801243"/>
                    <a:pt x="155956" y="801243"/>
                  </a:cubicBezTo>
                  <a:lnTo>
                    <a:pt x="657987" y="801243"/>
                  </a:lnTo>
                  <a:cubicBezTo>
                    <a:pt x="737108" y="801243"/>
                    <a:pt x="801243" y="737108"/>
                    <a:pt x="801243" y="657987"/>
                  </a:cubicBezTo>
                  <a:lnTo>
                    <a:pt x="801243" y="155956"/>
                  </a:lnTo>
                  <a:cubicBezTo>
                    <a:pt x="801243" y="76835"/>
                    <a:pt x="737108" y="12700"/>
                    <a:pt x="657987" y="12700"/>
                  </a:cubicBezTo>
                  <a:lnTo>
                    <a:pt x="155956" y="12700"/>
                  </a:lnTo>
                  <a:lnTo>
                    <a:pt x="155956" y="6350"/>
                  </a:lnTo>
                  <a:lnTo>
                    <a:pt x="155956" y="12700"/>
                  </a:lnTo>
                  <a:cubicBezTo>
                    <a:pt x="76835" y="12700"/>
                    <a:pt x="12700" y="76835"/>
                    <a:pt x="12700" y="155956"/>
                  </a:cubicBezTo>
                  <a:close/>
                </a:path>
              </a:pathLst>
            </a:custGeom>
            <a:solidFill>
              <a:srgbClr val="971B55"/>
            </a:solidFill>
          </p:spPr>
        </p:sp>
      </p:grpSp>
      <p:sp>
        <p:nvSpPr>
          <p:cNvPr name="TextBox 25" id="25"/>
          <p:cNvSpPr txBox="true"/>
          <p:nvPr/>
        </p:nvSpPr>
        <p:spPr>
          <a:xfrm rot="0">
            <a:off x="1803052" y="6900119"/>
            <a:ext cx="3142952" cy="4595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2437" b="true">
                <a:solidFill>
                  <a:srgbClr val="E5E0DF"/>
                </a:solidFill>
                <a:latin typeface="Overpass Ultra-Bold"/>
                <a:ea typeface="Overpass Ultra-Bold"/>
                <a:cs typeface="Overpass Ultra-Bold"/>
                <a:sym typeface="Overpass Ultra-Bold"/>
              </a:rPr>
              <a:t>Real-time Data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803052" y="7386637"/>
            <a:ext cx="15550009" cy="560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062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GPS, traffic, weather, live delivery updates.</a:t>
            </a:r>
          </a:p>
        </p:txBody>
      </p:sp>
      <p:grpSp>
        <p:nvGrpSpPr>
          <p:cNvPr name="Group 27" id="27"/>
          <p:cNvGrpSpPr/>
          <p:nvPr/>
        </p:nvGrpSpPr>
        <p:grpSpPr>
          <a:xfrm rot="0">
            <a:off x="930176" y="8476952"/>
            <a:ext cx="610492" cy="610492"/>
            <a:chOff x="0" y="0"/>
            <a:chExt cx="813990" cy="81399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6350" y="6350"/>
              <a:ext cx="801243" cy="801243"/>
            </a:xfrm>
            <a:custGeom>
              <a:avLst/>
              <a:gdLst/>
              <a:ahLst/>
              <a:cxnLst/>
              <a:rect r="r" b="b" t="t" l="l"/>
              <a:pathLst>
                <a:path h="801243" w="801243">
                  <a:moveTo>
                    <a:pt x="0" y="149606"/>
                  </a:moveTo>
                  <a:cubicBezTo>
                    <a:pt x="0" y="66929"/>
                    <a:pt x="66929" y="0"/>
                    <a:pt x="149606" y="0"/>
                  </a:cubicBezTo>
                  <a:lnTo>
                    <a:pt x="651637" y="0"/>
                  </a:lnTo>
                  <a:cubicBezTo>
                    <a:pt x="734314" y="0"/>
                    <a:pt x="801243" y="66929"/>
                    <a:pt x="801243" y="149606"/>
                  </a:cubicBezTo>
                  <a:lnTo>
                    <a:pt x="801243" y="651637"/>
                  </a:lnTo>
                  <a:cubicBezTo>
                    <a:pt x="801243" y="734314"/>
                    <a:pt x="734314" y="801243"/>
                    <a:pt x="651637" y="801243"/>
                  </a:cubicBezTo>
                  <a:lnTo>
                    <a:pt x="149606" y="801243"/>
                  </a:lnTo>
                  <a:cubicBezTo>
                    <a:pt x="66929" y="801243"/>
                    <a:pt x="0" y="734314"/>
                    <a:pt x="0" y="651637"/>
                  </a:cubicBezTo>
                  <a:close/>
                </a:path>
              </a:pathLst>
            </a:custGeom>
            <a:solidFill>
              <a:srgbClr val="7E023C"/>
            </a:solidFill>
          </p:spPr>
        </p:sp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813943" cy="813943"/>
            </a:xfrm>
            <a:custGeom>
              <a:avLst/>
              <a:gdLst/>
              <a:ahLst/>
              <a:cxnLst/>
              <a:rect r="r" b="b" t="t" l="l"/>
              <a:pathLst>
                <a:path h="813943" w="813943">
                  <a:moveTo>
                    <a:pt x="0" y="155956"/>
                  </a:moveTo>
                  <a:cubicBezTo>
                    <a:pt x="0" y="69850"/>
                    <a:pt x="69850" y="0"/>
                    <a:pt x="155956" y="0"/>
                  </a:cubicBezTo>
                  <a:lnTo>
                    <a:pt x="657987" y="0"/>
                  </a:lnTo>
                  <a:lnTo>
                    <a:pt x="657987" y="6350"/>
                  </a:lnTo>
                  <a:lnTo>
                    <a:pt x="657987" y="0"/>
                  </a:lnTo>
                  <a:cubicBezTo>
                    <a:pt x="744220" y="0"/>
                    <a:pt x="813943" y="69850"/>
                    <a:pt x="813943" y="155956"/>
                  </a:cubicBezTo>
                  <a:lnTo>
                    <a:pt x="807593" y="155956"/>
                  </a:lnTo>
                  <a:lnTo>
                    <a:pt x="813943" y="155956"/>
                  </a:lnTo>
                  <a:lnTo>
                    <a:pt x="813943" y="657987"/>
                  </a:lnTo>
                  <a:lnTo>
                    <a:pt x="807593" y="657987"/>
                  </a:lnTo>
                  <a:lnTo>
                    <a:pt x="813943" y="657987"/>
                  </a:lnTo>
                  <a:cubicBezTo>
                    <a:pt x="813943" y="744093"/>
                    <a:pt x="744093" y="813943"/>
                    <a:pt x="657987" y="813943"/>
                  </a:cubicBezTo>
                  <a:lnTo>
                    <a:pt x="657987" y="807593"/>
                  </a:lnTo>
                  <a:lnTo>
                    <a:pt x="657987" y="813943"/>
                  </a:lnTo>
                  <a:lnTo>
                    <a:pt x="155956" y="813943"/>
                  </a:lnTo>
                  <a:lnTo>
                    <a:pt x="155956" y="807593"/>
                  </a:lnTo>
                  <a:lnTo>
                    <a:pt x="155956" y="813943"/>
                  </a:lnTo>
                  <a:cubicBezTo>
                    <a:pt x="69850" y="813943"/>
                    <a:pt x="0" y="744220"/>
                    <a:pt x="0" y="657987"/>
                  </a:cubicBezTo>
                  <a:lnTo>
                    <a:pt x="0" y="155956"/>
                  </a:lnTo>
                  <a:lnTo>
                    <a:pt x="6350" y="155956"/>
                  </a:lnTo>
                  <a:lnTo>
                    <a:pt x="0" y="155956"/>
                  </a:lnTo>
                  <a:moveTo>
                    <a:pt x="12700" y="155956"/>
                  </a:moveTo>
                  <a:lnTo>
                    <a:pt x="12700" y="657987"/>
                  </a:lnTo>
                  <a:lnTo>
                    <a:pt x="6350" y="657987"/>
                  </a:lnTo>
                  <a:lnTo>
                    <a:pt x="12700" y="657987"/>
                  </a:lnTo>
                  <a:cubicBezTo>
                    <a:pt x="12700" y="737108"/>
                    <a:pt x="76835" y="801243"/>
                    <a:pt x="155956" y="801243"/>
                  </a:cubicBezTo>
                  <a:lnTo>
                    <a:pt x="657987" y="801243"/>
                  </a:lnTo>
                  <a:cubicBezTo>
                    <a:pt x="737108" y="801243"/>
                    <a:pt x="801243" y="737108"/>
                    <a:pt x="801243" y="657987"/>
                  </a:cubicBezTo>
                  <a:lnTo>
                    <a:pt x="801243" y="155956"/>
                  </a:lnTo>
                  <a:cubicBezTo>
                    <a:pt x="801243" y="76835"/>
                    <a:pt x="737108" y="12700"/>
                    <a:pt x="657987" y="12700"/>
                  </a:cubicBezTo>
                  <a:lnTo>
                    <a:pt x="155956" y="12700"/>
                  </a:lnTo>
                  <a:lnTo>
                    <a:pt x="155956" y="6350"/>
                  </a:lnTo>
                  <a:lnTo>
                    <a:pt x="155956" y="12700"/>
                  </a:lnTo>
                  <a:cubicBezTo>
                    <a:pt x="76835" y="12700"/>
                    <a:pt x="12700" y="76835"/>
                    <a:pt x="12700" y="155956"/>
                  </a:cubicBezTo>
                  <a:close/>
                </a:path>
              </a:pathLst>
            </a:custGeom>
            <a:solidFill>
              <a:srgbClr val="971B55"/>
            </a:solidFill>
          </p:spPr>
        </p:sp>
      </p:grpSp>
      <p:sp>
        <p:nvSpPr>
          <p:cNvPr name="TextBox 30" id="30"/>
          <p:cNvSpPr txBox="true"/>
          <p:nvPr/>
        </p:nvSpPr>
        <p:spPr>
          <a:xfrm rot="0">
            <a:off x="1803052" y="8506866"/>
            <a:ext cx="3142952" cy="4595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2437" b="true">
                <a:solidFill>
                  <a:srgbClr val="E5E0DF"/>
                </a:solidFill>
                <a:latin typeface="Overpass Ultra-Bold"/>
                <a:ea typeface="Overpass Ultra-Bold"/>
                <a:cs typeface="Overpass Ultra-Bold"/>
                <a:sym typeface="Overpass Ultra-Bold"/>
              </a:rPr>
              <a:t>External Sources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803052" y="8993386"/>
            <a:ext cx="15550009" cy="560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062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Social media mentions, third-party reviews.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52222">
                <a:alpha val="90196"/>
              </a:srgbClr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1047155" y="1907084"/>
            <a:ext cx="8997404" cy="10419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75"/>
              </a:lnSpc>
            </a:pPr>
            <a:r>
              <a:rPr lang="en-US" sz="5500" b="true">
                <a:solidFill>
                  <a:srgbClr val="FFFFFF"/>
                </a:solidFill>
                <a:latin typeface="Overpass Ultra-Bold"/>
                <a:ea typeface="Overpass Ultra-Bold"/>
                <a:cs typeface="Overpass Ultra-Bold"/>
                <a:sym typeface="Overpass Ultra-Bold"/>
              </a:rPr>
              <a:t>Techniques &amp; Tools Utilised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47155" y="3611166"/>
            <a:ext cx="3520231" cy="5256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FFFFFF"/>
                </a:solidFill>
                <a:latin typeface="Overpass Ultra-Bold"/>
                <a:ea typeface="Overpass Ultra-Bold"/>
                <a:cs typeface="Overpass Ultra-Bold"/>
                <a:sym typeface="Overpass Ultra-Bold"/>
              </a:rPr>
              <a:t>Machine Learning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47155" y="4283571"/>
            <a:ext cx="7731919" cy="631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Personalised recommendations and demand forecasting.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47155" y="5128171"/>
            <a:ext cx="3520231" cy="5256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FFFFFF"/>
                </a:solidFill>
                <a:latin typeface="Overpass Ultra-Bold"/>
                <a:ea typeface="Overpass Ultra-Bold"/>
                <a:cs typeface="Overpass Ultra-Bold"/>
                <a:sym typeface="Overpass Ultra-Bold"/>
              </a:rPr>
              <a:t>Route Optimisation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47155" y="5800576"/>
            <a:ext cx="7731919" cy="631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Real-time traffic and GPS data integration.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47155" y="6645176"/>
            <a:ext cx="5848945" cy="5256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FFFFFF"/>
                </a:solidFill>
                <a:latin typeface="Overpass Ultra-Bold"/>
                <a:ea typeface="Overpass Ultra-Bold"/>
                <a:cs typeface="Overpass Ultra-Bold"/>
                <a:sym typeface="Overpass Ultra-Bold"/>
              </a:rPr>
              <a:t>Natural Language Processing (NLP)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47155" y="7317581"/>
            <a:ext cx="7731919" cy="631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Analysing user reviews and feedback.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518451" y="3611166"/>
            <a:ext cx="3520231" cy="5256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FFFFFF"/>
                </a:solidFill>
                <a:latin typeface="Overpass Ultra-Bold"/>
                <a:ea typeface="Overpass Ultra-Bold"/>
                <a:cs typeface="Overpass Ultra-Bold"/>
                <a:sym typeface="Overpass Ultra-Bold"/>
              </a:rPr>
              <a:t>A/B Testing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518451" y="4283571"/>
            <a:ext cx="7731919" cy="631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Optimising app design and pricing strategies.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518451" y="5128171"/>
            <a:ext cx="3586163" cy="5256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FFFFFF"/>
                </a:solidFill>
                <a:latin typeface="Overpass Ultra-Bold"/>
                <a:ea typeface="Overpass Ultra-Bold"/>
                <a:cs typeface="Overpass Ultra-Bold"/>
                <a:sym typeface="Overpass Ultra-Bold"/>
              </a:rPr>
              <a:t>Clustering Algorithms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518451" y="5800576"/>
            <a:ext cx="7731919" cy="631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Customer segmentation for targeted promotions.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52222">
                <a:alpha val="90196"/>
              </a:srgbClr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0" y="0"/>
            <a:ext cx="6858000" cy="10287000"/>
            <a:chOff x="0" y="0"/>
            <a:chExt cx="9144000" cy="13716000"/>
          </a:xfrm>
        </p:grpSpPr>
        <p:sp>
          <p:nvSpPr>
            <p:cNvPr name="Freeform 7" id="7" descr="preencoded.png"/>
            <p:cNvSpPr/>
            <p:nvPr/>
          </p:nvSpPr>
          <p:spPr>
            <a:xfrm flipH="false" flipV="false" rot="0">
              <a:off x="0" y="0"/>
              <a:ext cx="914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7801272" y="771525"/>
            <a:ext cx="9543455" cy="17281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87"/>
              </a:lnSpc>
            </a:pPr>
            <a:r>
              <a:rPr lang="en-US" sz="4937" b="true">
                <a:solidFill>
                  <a:srgbClr val="FFFFFF"/>
                </a:solidFill>
                <a:latin typeface="Overpass Ultra-Bold"/>
                <a:ea typeface="Overpass Ultra-Bold"/>
                <a:cs typeface="Overpass Ultra-Bold"/>
                <a:sym typeface="Overpass Ultra-Bold"/>
              </a:rPr>
              <a:t>Personalisation &amp; Recommendations</a:t>
            </a:r>
          </a:p>
        </p:txBody>
      </p:sp>
      <p:grpSp>
        <p:nvGrpSpPr>
          <p:cNvPr name="Group 9" id="9"/>
          <p:cNvGrpSpPr>
            <a:grpSpLocks noChangeAspect="true"/>
          </p:cNvGrpSpPr>
          <p:nvPr/>
        </p:nvGrpSpPr>
        <p:grpSpPr>
          <a:xfrm rot="0">
            <a:off x="7801272" y="2903935"/>
            <a:ext cx="1347639" cy="1617166"/>
            <a:chOff x="0" y="0"/>
            <a:chExt cx="1796852" cy="2156222"/>
          </a:xfrm>
        </p:grpSpPr>
        <p:sp>
          <p:nvSpPr>
            <p:cNvPr name="Freeform 10" id="10" descr="preencoded.png"/>
            <p:cNvSpPr/>
            <p:nvPr/>
          </p:nvSpPr>
          <p:spPr>
            <a:xfrm flipH="false" flipV="false" rot="0">
              <a:off x="0" y="0"/>
              <a:ext cx="1796796" cy="2156206"/>
            </a:xfrm>
            <a:custGeom>
              <a:avLst/>
              <a:gdLst/>
              <a:ahLst/>
              <a:cxnLst/>
              <a:rect r="r" b="b" t="t" l="l"/>
              <a:pathLst>
                <a:path h="2156206" w="1796796">
                  <a:moveTo>
                    <a:pt x="0" y="0"/>
                  </a:moveTo>
                  <a:lnTo>
                    <a:pt x="1796796" y="0"/>
                  </a:lnTo>
                  <a:lnTo>
                    <a:pt x="1796796" y="2156206"/>
                  </a:lnTo>
                  <a:lnTo>
                    <a:pt x="0" y="21562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-236" r="-3" b="-237"/>
              </a:stretch>
            </a:blip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9418439" y="3106787"/>
            <a:ext cx="3896320" cy="4630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2437" b="true">
                <a:solidFill>
                  <a:srgbClr val="E5E0DF"/>
                </a:solidFill>
                <a:latin typeface="Overpass Ultra-Bold"/>
                <a:ea typeface="Overpass Ultra-Bold"/>
                <a:cs typeface="Overpass Ultra-Bold"/>
                <a:sym typeface="Overpass Ultra-Bold"/>
              </a:rPr>
              <a:t>Profile-Based Suggestions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418439" y="3598069"/>
            <a:ext cx="7926289" cy="564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062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Restaurants and dishes tailored to user profiles.</a:t>
            </a:r>
          </a:p>
        </p:txBody>
      </p:sp>
      <p:grpSp>
        <p:nvGrpSpPr>
          <p:cNvPr name="Group 13" id="13"/>
          <p:cNvGrpSpPr>
            <a:grpSpLocks noChangeAspect="true"/>
          </p:cNvGrpSpPr>
          <p:nvPr/>
        </p:nvGrpSpPr>
        <p:grpSpPr>
          <a:xfrm rot="0">
            <a:off x="7801272" y="4521101"/>
            <a:ext cx="1347639" cy="1617166"/>
            <a:chOff x="0" y="0"/>
            <a:chExt cx="1796852" cy="2156222"/>
          </a:xfrm>
        </p:grpSpPr>
        <p:sp>
          <p:nvSpPr>
            <p:cNvPr name="Freeform 14" id="14" descr="preencoded.png"/>
            <p:cNvSpPr/>
            <p:nvPr/>
          </p:nvSpPr>
          <p:spPr>
            <a:xfrm flipH="false" flipV="false" rot="0">
              <a:off x="0" y="0"/>
              <a:ext cx="1796796" cy="2156206"/>
            </a:xfrm>
            <a:custGeom>
              <a:avLst/>
              <a:gdLst/>
              <a:ahLst/>
              <a:cxnLst/>
              <a:rect r="r" b="b" t="t" l="l"/>
              <a:pathLst>
                <a:path h="2156206" w="1796796">
                  <a:moveTo>
                    <a:pt x="0" y="0"/>
                  </a:moveTo>
                  <a:lnTo>
                    <a:pt x="1796796" y="0"/>
                  </a:lnTo>
                  <a:lnTo>
                    <a:pt x="1796796" y="2156206"/>
                  </a:lnTo>
                  <a:lnTo>
                    <a:pt x="0" y="21562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236" r="-3" b="-237"/>
              </a:stretch>
            </a:blip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9418439" y="4723954"/>
            <a:ext cx="3246090" cy="4630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2437" b="true">
                <a:solidFill>
                  <a:srgbClr val="E5E0DF"/>
                </a:solidFill>
                <a:latin typeface="Overpass Ultra-Bold"/>
                <a:ea typeface="Overpass Ultra-Bold"/>
                <a:cs typeface="Overpass Ultra-Bold"/>
                <a:sym typeface="Overpass Ultra-Bold"/>
              </a:rPr>
              <a:t>Learning from History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418439" y="5215235"/>
            <a:ext cx="7926289" cy="564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062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Adapting to search and order patterns.</a:t>
            </a:r>
          </a:p>
        </p:txBody>
      </p:sp>
      <p:grpSp>
        <p:nvGrpSpPr>
          <p:cNvPr name="Group 17" id="17"/>
          <p:cNvGrpSpPr>
            <a:grpSpLocks noChangeAspect="true"/>
          </p:cNvGrpSpPr>
          <p:nvPr/>
        </p:nvGrpSpPr>
        <p:grpSpPr>
          <a:xfrm rot="0">
            <a:off x="7801272" y="6138267"/>
            <a:ext cx="1347639" cy="1617166"/>
            <a:chOff x="0" y="0"/>
            <a:chExt cx="1796852" cy="2156222"/>
          </a:xfrm>
        </p:grpSpPr>
        <p:sp>
          <p:nvSpPr>
            <p:cNvPr name="Freeform 18" id="18" descr="preencoded.png"/>
            <p:cNvSpPr/>
            <p:nvPr/>
          </p:nvSpPr>
          <p:spPr>
            <a:xfrm flipH="false" flipV="false" rot="0">
              <a:off x="0" y="0"/>
              <a:ext cx="1796796" cy="2156206"/>
            </a:xfrm>
            <a:custGeom>
              <a:avLst/>
              <a:gdLst/>
              <a:ahLst/>
              <a:cxnLst/>
              <a:rect r="r" b="b" t="t" l="l"/>
              <a:pathLst>
                <a:path h="2156206" w="1796796">
                  <a:moveTo>
                    <a:pt x="0" y="0"/>
                  </a:moveTo>
                  <a:lnTo>
                    <a:pt x="1796796" y="0"/>
                  </a:lnTo>
                  <a:lnTo>
                    <a:pt x="1796796" y="2156206"/>
                  </a:lnTo>
                  <a:lnTo>
                    <a:pt x="0" y="21562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-236" r="-3" b="-237"/>
              </a:stretch>
            </a:blipFill>
          </p:spPr>
        </p:sp>
      </p:grpSp>
      <p:sp>
        <p:nvSpPr>
          <p:cNvPr name="TextBox 19" id="19"/>
          <p:cNvSpPr txBox="true"/>
          <p:nvPr/>
        </p:nvSpPr>
        <p:spPr>
          <a:xfrm rot="0">
            <a:off x="9418439" y="6341120"/>
            <a:ext cx="3170784" cy="4630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2437" b="true">
                <a:solidFill>
                  <a:srgbClr val="E5E0DF"/>
                </a:solidFill>
                <a:latin typeface="Overpass Ultra-Bold"/>
                <a:ea typeface="Overpass Ultra-Bold"/>
                <a:cs typeface="Overpass Ultra-Bold"/>
                <a:sym typeface="Overpass Ultra-Bold"/>
              </a:rPr>
              <a:t>Location-Awareness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418439" y="6832401"/>
            <a:ext cx="7926289" cy="564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062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Suggestions based on current user location.</a:t>
            </a:r>
          </a:p>
        </p:txBody>
      </p:sp>
      <p:grpSp>
        <p:nvGrpSpPr>
          <p:cNvPr name="Group 21" id="21"/>
          <p:cNvGrpSpPr>
            <a:grpSpLocks noChangeAspect="true"/>
          </p:cNvGrpSpPr>
          <p:nvPr/>
        </p:nvGrpSpPr>
        <p:grpSpPr>
          <a:xfrm rot="0">
            <a:off x="7801272" y="7755434"/>
            <a:ext cx="1347639" cy="1617166"/>
            <a:chOff x="0" y="0"/>
            <a:chExt cx="1796852" cy="2156222"/>
          </a:xfrm>
        </p:grpSpPr>
        <p:sp>
          <p:nvSpPr>
            <p:cNvPr name="Freeform 22" id="22" descr="preencoded.png"/>
            <p:cNvSpPr/>
            <p:nvPr/>
          </p:nvSpPr>
          <p:spPr>
            <a:xfrm flipH="false" flipV="false" rot="0">
              <a:off x="0" y="0"/>
              <a:ext cx="1796796" cy="2156206"/>
            </a:xfrm>
            <a:custGeom>
              <a:avLst/>
              <a:gdLst/>
              <a:ahLst/>
              <a:cxnLst/>
              <a:rect r="r" b="b" t="t" l="l"/>
              <a:pathLst>
                <a:path h="2156206" w="1796796">
                  <a:moveTo>
                    <a:pt x="0" y="0"/>
                  </a:moveTo>
                  <a:lnTo>
                    <a:pt x="1796796" y="0"/>
                  </a:lnTo>
                  <a:lnTo>
                    <a:pt x="1796796" y="2156206"/>
                  </a:lnTo>
                  <a:lnTo>
                    <a:pt x="0" y="21562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-236" r="-3" b="-237"/>
              </a:stretch>
            </a:blipFill>
          </p:spPr>
        </p:sp>
      </p:grpSp>
      <p:sp>
        <p:nvSpPr>
          <p:cNvPr name="TextBox 23" id="23"/>
          <p:cNvSpPr txBox="true"/>
          <p:nvPr/>
        </p:nvSpPr>
        <p:spPr>
          <a:xfrm rot="0">
            <a:off x="9418439" y="7958286"/>
            <a:ext cx="3170784" cy="4630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2437" b="true">
                <a:solidFill>
                  <a:srgbClr val="E5E0DF"/>
                </a:solidFill>
                <a:latin typeface="Overpass Ultra-Bold"/>
                <a:ea typeface="Overpass Ultra-Bold"/>
                <a:cs typeface="Overpass Ultra-Bold"/>
                <a:sym typeface="Overpass Ultra-Bold"/>
              </a:rPr>
              <a:t>Outcome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9418439" y="8449567"/>
            <a:ext cx="7926289" cy="564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062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Increased user engagement and higher conversion rates.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52222">
                <a:alpha val="90196"/>
              </a:srgbClr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1042392" y="2372778"/>
            <a:ext cx="7117110" cy="10419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75"/>
              </a:lnSpc>
            </a:pPr>
            <a:r>
              <a:rPr lang="en-US" sz="5500" b="true">
                <a:solidFill>
                  <a:srgbClr val="FFFFFF"/>
                </a:solidFill>
                <a:latin typeface="Overpass Ultra-Bold"/>
                <a:ea typeface="Overpass Ultra-Bold"/>
                <a:cs typeface="Overpass Ultra-Bold"/>
                <a:sym typeface="Overpass Ultra-Bold"/>
              </a:rPr>
              <a:t>Delivery Optimisation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042392" y="4154835"/>
            <a:ext cx="16203215" cy="3455789"/>
            <a:chOff x="0" y="0"/>
            <a:chExt cx="21604287" cy="460771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1604224" cy="4607814"/>
            </a:xfrm>
            <a:custGeom>
              <a:avLst/>
              <a:gdLst/>
              <a:ahLst/>
              <a:cxnLst/>
              <a:rect r="r" b="b" t="t" l="l"/>
              <a:pathLst>
                <a:path h="4607814" w="21604224">
                  <a:moveTo>
                    <a:pt x="0" y="173990"/>
                  </a:moveTo>
                  <a:cubicBezTo>
                    <a:pt x="0" y="77851"/>
                    <a:pt x="78105" y="0"/>
                    <a:pt x="174244" y="0"/>
                  </a:cubicBezTo>
                  <a:lnTo>
                    <a:pt x="21429980" y="0"/>
                  </a:lnTo>
                  <a:lnTo>
                    <a:pt x="21429980" y="6350"/>
                  </a:lnTo>
                  <a:lnTo>
                    <a:pt x="21429980" y="0"/>
                  </a:lnTo>
                  <a:cubicBezTo>
                    <a:pt x="21526246" y="0"/>
                    <a:pt x="21604224" y="77851"/>
                    <a:pt x="21604224" y="173990"/>
                  </a:cubicBezTo>
                  <a:lnTo>
                    <a:pt x="21597874" y="173990"/>
                  </a:lnTo>
                  <a:lnTo>
                    <a:pt x="21604224" y="173990"/>
                  </a:lnTo>
                  <a:lnTo>
                    <a:pt x="21604224" y="4433824"/>
                  </a:lnTo>
                  <a:lnTo>
                    <a:pt x="21597874" y="4433824"/>
                  </a:lnTo>
                  <a:lnTo>
                    <a:pt x="21604224" y="4433824"/>
                  </a:lnTo>
                  <a:cubicBezTo>
                    <a:pt x="21604224" y="4529836"/>
                    <a:pt x="21526119" y="4607814"/>
                    <a:pt x="21429980" y="4607814"/>
                  </a:cubicBezTo>
                  <a:lnTo>
                    <a:pt x="21429980" y="4601464"/>
                  </a:lnTo>
                  <a:lnTo>
                    <a:pt x="21429980" y="4607814"/>
                  </a:lnTo>
                  <a:lnTo>
                    <a:pt x="174244" y="4607814"/>
                  </a:lnTo>
                  <a:lnTo>
                    <a:pt x="174244" y="4601464"/>
                  </a:lnTo>
                  <a:lnTo>
                    <a:pt x="174244" y="4607814"/>
                  </a:lnTo>
                  <a:cubicBezTo>
                    <a:pt x="78105" y="4607687"/>
                    <a:pt x="0" y="4529836"/>
                    <a:pt x="0" y="4433824"/>
                  </a:cubicBezTo>
                  <a:lnTo>
                    <a:pt x="0" y="173990"/>
                  </a:lnTo>
                  <a:lnTo>
                    <a:pt x="6350" y="173990"/>
                  </a:lnTo>
                  <a:lnTo>
                    <a:pt x="0" y="173990"/>
                  </a:lnTo>
                  <a:moveTo>
                    <a:pt x="12700" y="173990"/>
                  </a:moveTo>
                  <a:lnTo>
                    <a:pt x="12700" y="4433824"/>
                  </a:lnTo>
                  <a:lnTo>
                    <a:pt x="6350" y="4433824"/>
                  </a:lnTo>
                  <a:lnTo>
                    <a:pt x="12700" y="4433824"/>
                  </a:lnTo>
                  <a:cubicBezTo>
                    <a:pt x="12700" y="4522851"/>
                    <a:pt x="85090" y="4595114"/>
                    <a:pt x="174244" y="4595114"/>
                  </a:cubicBezTo>
                  <a:lnTo>
                    <a:pt x="21429980" y="4595114"/>
                  </a:lnTo>
                  <a:cubicBezTo>
                    <a:pt x="21519262" y="4595114"/>
                    <a:pt x="21591524" y="4522978"/>
                    <a:pt x="21591524" y="4433824"/>
                  </a:cubicBezTo>
                  <a:lnTo>
                    <a:pt x="21591524" y="173990"/>
                  </a:lnTo>
                  <a:cubicBezTo>
                    <a:pt x="21591524" y="84963"/>
                    <a:pt x="21519135" y="12700"/>
                    <a:pt x="21429980" y="12700"/>
                  </a:cubicBezTo>
                  <a:lnTo>
                    <a:pt x="174244" y="12700"/>
                  </a:lnTo>
                  <a:lnTo>
                    <a:pt x="174244" y="6350"/>
                  </a:lnTo>
                  <a:lnTo>
                    <a:pt x="174244" y="12700"/>
                  </a:lnTo>
                  <a:cubicBezTo>
                    <a:pt x="85090" y="12700"/>
                    <a:pt x="12700" y="84836"/>
                    <a:pt x="12700" y="173990"/>
                  </a:cubicBezTo>
                  <a:close/>
                </a:path>
              </a:pathLst>
            </a:custGeom>
            <a:solidFill>
              <a:srgbClr val="FFFFFF">
                <a:alpha val="5490"/>
              </a:srgbClr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1056680" y="4169122"/>
            <a:ext cx="16174641" cy="856804"/>
            <a:chOff x="0" y="0"/>
            <a:chExt cx="21566188" cy="114240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1566251" cy="1142365"/>
            </a:xfrm>
            <a:custGeom>
              <a:avLst/>
              <a:gdLst/>
              <a:ahLst/>
              <a:cxnLst/>
              <a:rect r="r" b="b" t="t" l="l"/>
              <a:pathLst>
                <a:path h="1142365" w="21566251">
                  <a:moveTo>
                    <a:pt x="0" y="0"/>
                  </a:moveTo>
                  <a:lnTo>
                    <a:pt x="21566251" y="0"/>
                  </a:lnTo>
                  <a:lnTo>
                    <a:pt x="21566251" y="1142365"/>
                  </a:lnTo>
                  <a:lnTo>
                    <a:pt x="0" y="1142365"/>
                  </a:lnTo>
                  <a:close/>
                </a:path>
              </a:pathLst>
            </a:custGeom>
            <a:solidFill>
              <a:srgbClr val="FFFFFF">
                <a:alpha val="0"/>
              </a:srgbClr>
            </a:solid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1355824" y="4205734"/>
            <a:ext cx="7484269" cy="631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Estimated Delivery Time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447908" y="4205734"/>
            <a:ext cx="7484269" cy="631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Predictive analytics for accuracy.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1056680" y="5025926"/>
            <a:ext cx="16174641" cy="856804"/>
            <a:chOff x="0" y="0"/>
            <a:chExt cx="21566188" cy="1142405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1566251" cy="1142365"/>
            </a:xfrm>
            <a:custGeom>
              <a:avLst/>
              <a:gdLst/>
              <a:ahLst/>
              <a:cxnLst/>
              <a:rect r="r" b="b" t="t" l="l"/>
              <a:pathLst>
                <a:path h="1142365" w="21566251">
                  <a:moveTo>
                    <a:pt x="0" y="0"/>
                  </a:moveTo>
                  <a:lnTo>
                    <a:pt x="21566251" y="0"/>
                  </a:lnTo>
                  <a:lnTo>
                    <a:pt x="21566251" y="1142365"/>
                  </a:lnTo>
                  <a:lnTo>
                    <a:pt x="0" y="114236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1355824" y="5062538"/>
            <a:ext cx="7484269" cy="631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Route Planning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447908" y="5062538"/>
            <a:ext cx="7484269" cy="631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Real-time traffic and weather data.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1056680" y="5882729"/>
            <a:ext cx="16174641" cy="856804"/>
            <a:chOff x="0" y="0"/>
            <a:chExt cx="21566188" cy="1142405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21566251" cy="1142365"/>
            </a:xfrm>
            <a:custGeom>
              <a:avLst/>
              <a:gdLst/>
              <a:ahLst/>
              <a:cxnLst/>
              <a:rect r="r" b="b" t="t" l="l"/>
              <a:pathLst>
                <a:path h="1142365" w="21566251">
                  <a:moveTo>
                    <a:pt x="0" y="0"/>
                  </a:moveTo>
                  <a:lnTo>
                    <a:pt x="21566251" y="0"/>
                  </a:lnTo>
                  <a:lnTo>
                    <a:pt x="21566251" y="1142365"/>
                  </a:lnTo>
                  <a:lnTo>
                    <a:pt x="0" y="1142365"/>
                  </a:lnTo>
                  <a:close/>
                </a:path>
              </a:pathLst>
            </a:custGeom>
            <a:solidFill>
              <a:srgbClr val="FFFFFF">
                <a:alpha val="0"/>
              </a:srgbClr>
            </a:solidFill>
          </p:spPr>
        </p:sp>
      </p:grpSp>
      <p:sp>
        <p:nvSpPr>
          <p:cNvPr name="TextBox 19" id="19"/>
          <p:cNvSpPr txBox="true"/>
          <p:nvPr/>
        </p:nvSpPr>
        <p:spPr>
          <a:xfrm rot="0">
            <a:off x="1355824" y="5919341"/>
            <a:ext cx="7484269" cy="631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Delivery Partner Assignment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447908" y="5919341"/>
            <a:ext cx="7484269" cy="631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Dynamic algorithms for nearest partner.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1056680" y="6739532"/>
            <a:ext cx="16174641" cy="856804"/>
            <a:chOff x="0" y="0"/>
            <a:chExt cx="21566188" cy="1142405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21566251" cy="1142365"/>
            </a:xfrm>
            <a:custGeom>
              <a:avLst/>
              <a:gdLst/>
              <a:ahLst/>
              <a:cxnLst/>
              <a:rect r="r" b="b" t="t" l="l"/>
              <a:pathLst>
                <a:path h="1142365" w="21566251">
                  <a:moveTo>
                    <a:pt x="0" y="0"/>
                  </a:moveTo>
                  <a:lnTo>
                    <a:pt x="21566251" y="0"/>
                  </a:lnTo>
                  <a:lnTo>
                    <a:pt x="21566251" y="1142365"/>
                  </a:lnTo>
                  <a:lnTo>
                    <a:pt x="0" y="114236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name="TextBox 23" id="23"/>
          <p:cNvSpPr txBox="true"/>
          <p:nvPr/>
        </p:nvSpPr>
        <p:spPr>
          <a:xfrm rot="0">
            <a:off x="1355824" y="6776145"/>
            <a:ext cx="7484269" cy="631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Reliability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9447908" y="6776145"/>
            <a:ext cx="7484269" cy="631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Minimising wait times for improved service.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52222">
                <a:alpha val="90196"/>
              </a:srgbClr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1028700" y="279081"/>
            <a:ext cx="14945617" cy="10251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49"/>
              </a:lnSpc>
            </a:pPr>
            <a:r>
              <a:rPr lang="en-US" sz="5437" b="true">
                <a:solidFill>
                  <a:srgbClr val="FFFFFF"/>
                </a:solidFill>
                <a:latin typeface="Overpass Ultra-Bold"/>
                <a:ea typeface="Overpass Ultra-Bold"/>
                <a:cs typeface="Overpass Ultra-Bold"/>
                <a:sym typeface="Overpass Ultra-Bold"/>
              </a:rPr>
              <a:t>Business Impact: Key Benefits of Data Science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04185" y="2356396"/>
            <a:ext cx="5229265" cy="1203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25"/>
              </a:lnSpc>
            </a:pPr>
            <a:r>
              <a:rPr lang="en-US" sz="7625" b="true">
                <a:solidFill>
                  <a:srgbClr val="E5E0DF"/>
                </a:solidFill>
                <a:latin typeface="Overpass Ultra-Bold"/>
                <a:ea typeface="Overpass Ultra-Bold"/>
                <a:cs typeface="Overpass Ultra-Bold"/>
                <a:sym typeface="Overpass Ultra-Bold"/>
              </a:rPr>
              <a:t>+15-20%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7211" y="3663255"/>
            <a:ext cx="3783211" cy="9394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74"/>
              </a:lnSpc>
            </a:pPr>
            <a:r>
              <a:rPr lang="en-US" sz="2687" b="true">
                <a:solidFill>
                  <a:srgbClr val="E5E0DF"/>
                </a:solidFill>
                <a:latin typeface="Overpass Ultra-Bold"/>
                <a:ea typeface="Overpass Ultra-Bold"/>
                <a:cs typeface="Overpass Ultra-Bold"/>
                <a:sym typeface="Overpass Ultra-Bold"/>
              </a:rPr>
              <a:t>Delivery Time Accuracy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177284" y="2356396"/>
            <a:ext cx="3783211" cy="10161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25"/>
              </a:lnSpc>
            </a:pPr>
            <a:r>
              <a:rPr lang="en-US" sz="7625" b="true">
                <a:solidFill>
                  <a:srgbClr val="E5E0DF"/>
                </a:solidFill>
                <a:latin typeface="Overpass Ultra-Bold"/>
                <a:ea typeface="Overpass Ultra-Bold"/>
                <a:cs typeface="Overpass Ultra-Bold"/>
                <a:sym typeface="Overpass Ultra-Bold"/>
              </a:rPr>
              <a:t>+20%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342335" y="3663255"/>
            <a:ext cx="3453110" cy="5078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74"/>
              </a:lnSpc>
            </a:pPr>
            <a:r>
              <a:rPr lang="en-US" sz="2687" b="true">
                <a:solidFill>
                  <a:srgbClr val="E5E0DF"/>
                </a:solidFill>
                <a:latin typeface="Overpass Ultra-Bold"/>
                <a:ea typeface="Overpass Ultra-Bold"/>
                <a:cs typeface="Overpass Ultra-Bold"/>
                <a:sym typeface="Overpass Ultra-Bold"/>
              </a:rPr>
              <a:t>Order Conversion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177284" y="4194721"/>
            <a:ext cx="3783211" cy="1091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87"/>
              </a:lnSpc>
            </a:pPr>
            <a:r>
              <a:rPr lang="en-US" sz="2249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Due to better recommendations.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327356" y="2356396"/>
            <a:ext cx="3783211" cy="10161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25"/>
              </a:lnSpc>
            </a:pPr>
            <a:r>
              <a:rPr lang="en-US" sz="7625" b="true">
                <a:solidFill>
                  <a:srgbClr val="E5E0DF"/>
                </a:solidFill>
                <a:latin typeface="Overpass Ultra-Bold"/>
                <a:ea typeface="Overpass Ultra-Bold"/>
                <a:cs typeface="Overpass Ultra-Bold"/>
                <a:sym typeface="Overpass Ultra-Bold"/>
              </a:rPr>
              <a:t>—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412784" y="3663255"/>
            <a:ext cx="3612207" cy="5078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74"/>
              </a:lnSpc>
            </a:pPr>
            <a:r>
              <a:rPr lang="en-US" sz="2687" b="true">
                <a:solidFill>
                  <a:srgbClr val="E5E0DF"/>
                </a:solidFill>
                <a:latin typeface="Overpass Ultra-Bold"/>
                <a:ea typeface="Overpass Ultra-Bold"/>
                <a:cs typeface="Overpass Ultra-Bold"/>
                <a:sym typeface="Overpass Ultra-Bold"/>
              </a:rPr>
              <a:t>Enhanced Satisfaction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327356" y="4194721"/>
            <a:ext cx="3783211" cy="6219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87"/>
              </a:lnSpc>
            </a:pPr>
            <a:r>
              <a:rPr lang="en-US" sz="2249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Increased customer loyalty.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477429" y="2356396"/>
            <a:ext cx="3783360" cy="10161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25"/>
              </a:lnSpc>
            </a:pPr>
            <a:r>
              <a:rPr lang="en-US" sz="7625" b="true">
                <a:solidFill>
                  <a:srgbClr val="E5E0DF"/>
                </a:solidFill>
                <a:latin typeface="Overpass Ultra-Bold"/>
                <a:ea typeface="Overpass Ultra-Bold"/>
                <a:cs typeface="Overpass Ultra-Bold"/>
                <a:sym typeface="Overpass Ultra-Bold"/>
              </a:rPr>
              <a:t>—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3642479" y="3663255"/>
            <a:ext cx="3453110" cy="5078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74"/>
              </a:lnSpc>
            </a:pPr>
            <a:r>
              <a:rPr lang="en-US" sz="2687" b="true">
                <a:solidFill>
                  <a:srgbClr val="E5E0DF"/>
                </a:solidFill>
                <a:latin typeface="Overpass Ultra-Bold"/>
                <a:ea typeface="Overpass Ultra-Bold"/>
                <a:cs typeface="Overpass Ultra-Bold"/>
                <a:sym typeface="Overpass Ultra-Bold"/>
              </a:rPr>
              <a:t>Lower Delivery Costs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3477429" y="4194721"/>
            <a:ext cx="3783360" cy="6219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87"/>
              </a:lnSpc>
            </a:pPr>
            <a:r>
              <a:rPr lang="en-US" sz="2249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Through efficient routing.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252246" y="6119069"/>
            <a:ext cx="3783360" cy="10161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25"/>
              </a:lnSpc>
            </a:pPr>
            <a:r>
              <a:rPr lang="en-US" sz="7625" b="true">
                <a:solidFill>
                  <a:srgbClr val="E5E0DF"/>
                </a:solidFill>
                <a:latin typeface="Overpass Ultra-Bold"/>
                <a:ea typeface="Overpass Ultra-Bold"/>
                <a:cs typeface="Overpass Ultra-Bold"/>
                <a:sym typeface="Overpass Ultra-Bold"/>
              </a:rPr>
              <a:t>—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7252246" y="7425929"/>
            <a:ext cx="3783360" cy="9394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74"/>
              </a:lnSpc>
            </a:pPr>
            <a:r>
              <a:rPr lang="en-US" sz="2687" b="true">
                <a:solidFill>
                  <a:srgbClr val="E5E0DF"/>
                </a:solidFill>
                <a:latin typeface="Overpass Ultra-Bold"/>
                <a:ea typeface="Overpass Ultra-Bold"/>
                <a:cs typeface="Overpass Ultra-Bold"/>
                <a:sym typeface="Overpass Ultra-Bold"/>
              </a:rPr>
              <a:t>Data-Driven Onboarding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7252246" y="8388995"/>
            <a:ext cx="3783360" cy="1091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87"/>
              </a:lnSpc>
            </a:pPr>
            <a:r>
              <a:rPr lang="en-US" sz="2249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Optimised restaurant selection and pricing.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52222">
                <a:alpha val="90196"/>
              </a:srgbClr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1047155" y="1408510"/>
            <a:ext cx="7040612" cy="10419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75"/>
              </a:lnSpc>
            </a:pPr>
            <a:r>
              <a:rPr lang="en-US" sz="5500" b="true">
                <a:solidFill>
                  <a:srgbClr val="FFFFFF"/>
                </a:solidFill>
                <a:latin typeface="Overpass Ultra-Bold"/>
                <a:ea typeface="Overpass Ultra-Bold"/>
                <a:cs typeface="Overpass Ultra-Bold"/>
                <a:sym typeface="Overpass Ultra-Bold"/>
              </a:rPr>
              <a:t>Strategic Insights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341215" y="3479304"/>
            <a:ext cx="3520231" cy="5256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437"/>
              </a:lnSpc>
            </a:pPr>
            <a:r>
              <a:rPr lang="en-US" sz="2750" b="true">
                <a:solidFill>
                  <a:srgbClr val="E5E0DF"/>
                </a:solidFill>
                <a:latin typeface="Overpass Ultra-Bold"/>
                <a:ea typeface="Overpass Ultra-Bold"/>
                <a:cs typeface="Overpass Ultra-Bold"/>
                <a:sym typeface="Overpass Ultra-Bold"/>
              </a:rPr>
              <a:t>User Retention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47155" y="4032051"/>
            <a:ext cx="4814292" cy="1109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750"/>
              </a:lnSpc>
            </a:pPr>
            <a:r>
              <a:rPr lang="en-US" sz="2312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Personalisation leads to higher repeat orders.</a:t>
            </a:r>
          </a:p>
        </p:txBody>
      </p:sp>
      <p:grpSp>
        <p:nvGrpSpPr>
          <p:cNvPr name="Group 9" id="9"/>
          <p:cNvGrpSpPr>
            <a:grpSpLocks noChangeAspect="true"/>
          </p:cNvGrpSpPr>
          <p:nvPr/>
        </p:nvGrpSpPr>
        <p:grpSpPr>
          <a:xfrm rot="0">
            <a:off x="6310164" y="3048892"/>
            <a:ext cx="5667672" cy="5667672"/>
            <a:chOff x="0" y="0"/>
            <a:chExt cx="7556897" cy="7556897"/>
          </a:xfrm>
        </p:grpSpPr>
        <p:sp>
          <p:nvSpPr>
            <p:cNvPr name="Freeform 10" id="10" descr="preencoded.png"/>
            <p:cNvSpPr/>
            <p:nvPr/>
          </p:nvSpPr>
          <p:spPr>
            <a:xfrm flipH="false" flipV="false" rot="0">
              <a:off x="0" y="0"/>
              <a:ext cx="7556881" cy="7556881"/>
            </a:xfrm>
            <a:custGeom>
              <a:avLst/>
              <a:gdLst/>
              <a:ahLst/>
              <a:cxnLst/>
              <a:rect r="r" b="b" t="t" l="l"/>
              <a:pathLst>
                <a:path h="7556881" w="7556881">
                  <a:moveTo>
                    <a:pt x="0" y="0"/>
                  </a:moveTo>
                  <a:lnTo>
                    <a:pt x="7556881" y="0"/>
                  </a:lnTo>
                  <a:lnTo>
                    <a:pt x="7556881" y="7556881"/>
                  </a:lnTo>
                  <a:lnTo>
                    <a:pt x="0" y="75568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7517458" y="4200227"/>
            <a:ext cx="447675" cy="559594"/>
            <a:chOff x="0" y="0"/>
            <a:chExt cx="596900" cy="746125"/>
          </a:xfrm>
        </p:grpSpPr>
        <p:sp>
          <p:nvSpPr>
            <p:cNvPr name="Freeform 12" id="12" descr="preencoded.png"/>
            <p:cNvSpPr/>
            <p:nvPr/>
          </p:nvSpPr>
          <p:spPr>
            <a:xfrm flipH="false" flipV="false" rot="0">
              <a:off x="0" y="0"/>
              <a:ext cx="596900" cy="746125"/>
            </a:xfrm>
            <a:custGeom>
              <a:avLst/>
              <a:gdLst/>
              <a:ahLst/>
              <a:cxnLst/>
              <a:rect r="r" b="b" t="t" l="l"/>
              <a:pathLst>
                <a:path h="746125" w="596900">
                  <a:moveTo>
                    <a:pt x="0" y="0"/>
                  </a:moveTo>
                  <a:lnTo>
                    <a:pt x="596900" y="0"/>
                  </a:lnTo>
                  <a:lnTo>
                    <a:pt x="596900" y="746125"/>
                  </a:lnTo>
                  <a:lnTo>
                    <a:pt x="0" y="7461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-212" r="0" b="-212"/>
              </a:stretch>
            </a:blip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12426554" y="3718769"/>
            <a:ext cx="3670399" cy="5256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E5E0DF"/>
                </a:solidFill>
                <a:latin typeface="Overpass Ultra-Bold"/>
                <a:ea typeface="Overpass Ultra-Bold"/>
                <a:cs typeface="Overpass Ultra-Bold"/>
                <a:sym typeface="Overpass Ultra-Bold"/>
              </a:rPr>
              <a:t>Operational Efficiency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426554" y="4271516"/>
            <a:ext cx="4814292" cy="631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Smart routing saves fuel and time.</a:t>
            </a:r>
          </a:p>
        </p:txBody>
      </p:sp>
      <p:grpSp>
        <p:nvGrpSpPr>
          <p:cNvPr name="Group 15" id="15"/>
          <p:cNvGrpSpPr>
            <a:grpSpLocks noChangeAspect="true"/>
          </p:cNvGrpSpPr>
          <p:nvPr/>
        </p:nvGrpSpPr>
        <p:grpSpPr>
          <a:xfrm rot="0">
            <a:off x="6310164" y="3048892"/>
            <a:ext cx="5667672" cy="5667672"/>
            <a:chOff x="0" y="0"/>
            <a:chExt cx="7556897" cy="7556897"/>
          </a:xfrm>
        </p:grpSpPr>
        <p:sp>
          <p:nvSpPr>
            <p:cNvPr name="Freeform 16" id="16" descr="preencoded.png"/>
            <p:cNvSpPr/>
            <p:nvPr/>
          </p:nvSpPr>
          <p:spPr>
            <a:xfrm flipH="false" flipV="false" rot="0">
              <a:off x="0" y="0"/>
              <a:ext cx="7556881" cy="7556881"/>
            </a:xfrm>
            <a:custGeom>
              <a:avLst/>
              <a:gdLst/>
              <a:ahLst/>
              <a:cxnLst/>
              <a:rect r="r" b="b" t="t" l="l"/>
              <a:pathLst>
                <a:path h="7556881" w="7556881">
                  <a:moveTo>
                    <a:pt x="0" y="0"/>
                  </a:moveTo>
                  <a:lnTo>
                    <a:pt x="7556881" y="0"/>
                  </a:lnTo>
                  <a:lnTo>
                    <a:pt x="7556881" y="7556881"/>
                  </a:lnTo>
                  <a:lnTo>
                    <a:pt x="0" y="75568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  <p:grpSp>
        <p:nvGrpSpPr>
          <p:cNvPr name="Group 17" id="17"/>
          <p:cNvGrpSpPr>
            <a:grpSpLocks noChangeAspect="true"/>
          </p:cNvGrpSpPr>
          <p:nvPr/>
        </p:nvGrpSpPr>
        <p:grpSpPr>
          <a:xfrm rot="0">
            <a:off x="10322719" y="4200227"/>
            <a:ext cx="447675" cy="559594"/>
            <a:chOff x="0" y="0"/>
            <a:chExt cx="596900" cy="746125"/>
          </a:xfrm>
        </p:grpSpPr>
        <p:sp>
          <p:nvSpPr>
            <p:cNvPr name="Freeform 18" id="18" descr="preencoded.png"/>
            <p:cNvSpPr/>
            <p:nvPr/>
          </p:nvSpPr>
          <p:spPr>
            <a:xfrm flipH="false" flipV="false" rot="0">
              <a:off x="0" y="0"/>
              <a:ext cx="596900" cy="746125"/>
            </a:xfrm>
            <a:custGeom>
              <a:avLst/>
              <a:gdLst/>
              <a:ahLst/>
              <a:cxnLst/>
              <a:rect r="r" b="b" t="t" l="l"/>
              <a:pathLst>
                <a:path h="746125" w="596900">
                  <a:moveTo>
                    <a:pt x="0" y="0"/>
                  </a:moveTo>
                  <a:lnTo>
                    <a:pt x="596900" y="0"/>
                  </a:lnTo>
                  <a:lnTo>
                    <a:pt x="596900" y="746125"/>
                  </a:lnTo>
                  <a:lnTo>
                    <a:pt x="0" y="7461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-212" r="0" b="-212"/>
              </a:stretch>
            </a:blipFill>
          </p:spPr>
        </p:sp>
      </p:grpSp>
      <p:sp>
        <p:nvSpPr>
          <p:cNvPr name="TextBox 19" id="19"/>
          <p:cNvSpPr txBox="true"/>
          <p:nvPr/>
        </p:nvSpPr>
        <p:spPr>
          <a:xfrm rot="0">
            <a:off x="12426554" y="6537572"/>
            <a:ext cx="3520231" cy="5256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E5E0DF"/>
                </a:solidFill>
                <a:latin typeface="Overpass Ultra-Bold"/>
                <a:ea typeface="Overpass Ultra-Bold"/>
                <a:cs typeface="Overpass Ultra-Bold"/>
                <a:sym typeface="Overpass Ultra-Bold"/>
              </a:rPr>
              <a:t>Restaurant Decisions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2426554" y="7090321"/>
            <a:ext cx="4814292" cy="1109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Predictive scores guide user choices.</a:t>
            </a:r>
          </a:p>
        </p:txBody>
      </p:sp>
      <p:grpSp>
        <p:nvGrpSpPr>
          <p:cNvPr name="Group 21" id="21"/>
          <p:cNvGrpSpPr>
            <a:grpSpLocks noChangeAspect="true"/>
          </p:cNvGrpSpPr>
          <p:nvPr/>
        </p:nvGrpSpPr>
        <p:grpSpPr>
          <a:xfrm rot="0">
            <a:off x="6310164" y="3048892"/>
            <a:ext cx="5667672" cy="5667672"/>
            <a:chOff x="0" y="0"/>
            <a:chExt cx="7556897" cy="7556897"/>
          </a:xfrm>
        </p:grpSpPr>
        <p:sp>
          <p:nvSpPr>
            <p:cNvPr name="Freeform 22" id="22" descr="preencoded.png"/>
            <p:cNvSpPr/>
            <p:nvPr/>
          </p:nvSpPr>
          <p:spPr>
            <a:xfrm flipH="false" flipV="false" rot="0">
              <a:off x="0" y="0"/>
              <a:ext cx="7556881" cy="7556881"/>
            </a:xfrm>
            <a:custGeom>
              <a:avLst/>
              <a:gdLst/>
              <a:ahLst/>
              <a:cxnLst/>
              <a:rect r="r" b="b" t="t" l="l"/>
              <a:pathLst>
                <a:path h="7556881" w="7556881">
                  <a:moveTo>
                    <a:pt x="0" y="0"/>
                  </a:moveTo>
                  <a:lnTo>
                    <a:pt x="7556881" y="0"/>
                  </a:lnTo>
                  <a:lnTo>
                    <a:pt x="7556881" y="7556881"/>
                  </a:lnTo>
                  <a:lnTo>
                    <a:pt x="0" y="75568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</p:spPr>
        </p:sp>
      </p:grpSp>
      <p:grpSp>
        <p:nvGrpSpPr>
          <p:cNvPr name="Group 23" id="23"/>
          <p:cNvGrpSpPr>
            <a:grpSpLocks noChangeAspect="true"/>
          </p:cNvGrpSpPr>
          <p:nvPr/>
        </p:nvGrpSpPr>
        <p:grpSpPr>
          <a:xfrm rot="0">
            <a:off x="10322719" y="7005489"/>
            <a:ext cx="447675" cy="559594"/>
            <a:chOff x="0" y="0"/>
            <a:chExt cx="596900" cy="746125"/>
          </a:xfrm>
        </p:grpSpPr>
        <p:sp>
          <p:nvSpPr>
            <p:cNvPr name="Freeform 24" id="24" descr="preencoded.png"/>
            <p:cNvSpPr/>
            <p:nvPr/>
          </p:nvSpPr>
          <p:spPr>
            <a:xfrm flipH="false" flipV="false" rot="0">
              <a:off x="0" y="0"/>
              <a:ext cx="596900" cy="746125"/>
            </a:xfrm>
            <a:custGeom>
              <a:avLst/>
              <a:gdLst/>
              <a:ahLst/>
              <a:cxnLst/>
              <a:rect r="r" b="b" t="t" l="l"/>
              <a:pathLst>
                <a:path h="746125" w="596900">
                  <a:moveTo>
                    <a:pt x="0" y="0"/>
                  </a:moveTo>
                  <a:lnTo>
                    <a:pt x="596900" y="0"/>
                  </a:lnTo>
                  <a:lnTo>
                    <a:pt x="596900" y="746125"/>
                  </a:lnTo>
                  <a:lnTo>
                    <a:pt x="0" y="7461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-212" r="0" b="-212"/>
              </a:stretch>
            </a:blipFill>
          </p:spPr>
        </p:sp>
      </p:grpSp>
      <p:sp>
        <p:nvSpPr>
          <p:cNvPr name="TextBox 25" id="25"/>
          <p:cNvSpPr txBox="true"/>
          <p:nvPr/>
        </p:nvSpPr>
        <p:spPr>
          <a:xfrm rot="0">
            <a:off x="2341215" y="6537572"/>
            <a:ext cx="3520231" cy="5256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437"/>
              </a:lnSpc>
            </a:pPr>
            <a:r>
              <a:rPr lang="en-US" sz="2750" b="true">
                <a:solidFill>
                  <a:srgbClr val="E5E0DF"/>
                </a:solidFill>
                <a:latin typeface="Overpass Ultra-Bold"/>
                <a:ea typeface="Overpass Ultra-Bold"/>
                <a:cs typeface="Overpass Ultra-Bold"/>
                <a:sym typeface="Overpass Ultra-Bold"/>
              </a:rPr>
              <a:t>Dynamic Pricing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047155" y="7090321"/>
            <a:ext cx="4814292" cy="1109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750"/>
              </a:lnSpc>
            </a:pPr>
            <a:r>
              <a:rPr lang="en-US" sz="2312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Offers based on demand, time, and location.</a:t>
            </a:r>
          </a:p>
        </p:txBody>
      </p:sp>
      <p:grpSp>
        <p:nvGrpSpPr>
          <p:cNvPr name="Group 27" id="27"/>
          <p:cNvGrpSpPr>
            <a:grpSpLocks noChangeAspect="true"/>
          </p:cNvGrpSpPr>
          <p:nvPr/>
        </p:nvGrpSpPr>
        <p:grpSpPr>
          <a:xfrm rot="0">
            <a:off x="6310164" y="3048892"/>
            <a:ext cx="5667672" cy="5667672"/>
            <a:chOff x="0" y="0"/>
            <a:chExt cx="7556897" cy="7556897"/>
          </a:xfrm>
        </p:grpSpPr>
        <p:sp>
          <p:nvSpPr>
            <p:cNvPr name="Freeform 28" id="28" descr="preencoded.png"/>
            <p:cNvSpPr/>
            <p:nvPr/>
          </p:nvSpPr>
          <p:spPr>
            <a:xfrm flipH="false" flipV="false" rot="0">
              <a:off x="0" y="0"/>
              <a:ext cx="7556881" cy="7556881"/>
            </a:xfrm>
            <a:custGeom>
              <a:avLst/>
              <a:gdLst/>
              <a:ahLst/>
              <a:cxnLst/>
              <a:rect r="r" b="b" t="t" l="l"/>
              <a:pathLst>
                <a:path h="7556881" w="7556881">
                  <a:moveTo>
                    <a:pt x="0" y="0"/>
                  </a:moveTo>
                  <a:lnTo>
                    <a:pt x="7556881" y="0"/>
                  </a:lnTo>
                  <a:lnTo>
                    <a:pt x="7556881" y="7556881"/>
                  </a:lnTo>
                  <a:lnTo>
                    <a:pt x="0" y="75568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0" t="0" r="0" b="0"/>
              </a:stretch>
            </a:blipFill>
          </p:spPr>
        </p:sp>
      </p:grpSp>
      <p:grpSp>
        <p:nvGrpSpPr>
          <p:cNvPr name="Group 29" id="29"/>
          <p:cNvGrpSpPr>
            <a:grpSpLocks noChangeAspect="true"/>
          </p:cNvGrpSpPr>
          <p:nvPr/>
        </p:nvGrpSpPr>
        <p:grpSpPr>
          <a:xfrm rot="0">
            <a:off x="7517458" y="7005489"/>
            <a:ext cx="447675" cy="559594"/>
            <a:chOff x="0" y="0"/>
            <a:chExt cx="596900" cy="746125"/>
          </a:xfrm>
        </p:grpSpPr>
        <p:sp>
          <p:nvSpPr>
            <p:cNvPr name="Freeform 30" id="30" descr="preencoded.png"/>
            <p:cNvSpPr/>
            <p:nvPr/>
          </p:nvSpPr>
          <p:spPr>
            <a:xfrm flipH="false" flipV="false" rot="0">
              <a:off x="0" y="0"/>
              <a:ext cx="596900" cy="746125"/>
            </a:xfrm>
            <a:custGeom>
              <a:avLst/>
              <a:gdLst/>
              <a:ahLst/>
              <a:cxnLst/>
              <a:rect r="r" b="b" t="t" l="l"/>
              <a:pathLst>
                <a:path h="746125" w="596900">
                  <a:moveTo>
                    <a:pt x="0" y="0"/>
                  </a:moveTo>
                  <a:lnTo>
                    <a:pt x="596900" y="0"/>
                  </a:lnTo>
                  <a:lnTo>
                    <a:pt x="596900" y="746125"/>
                  </a:lnTo>
                  <a:lnTo>
                    <a:pt x="0" y="7461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 l="0" t="-212" r="0" b="-212"/>
              </a:stretch>
            </a:blipFill>
          </p:spPr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DAGrPzaUqIk</dc:identifier>
  <dcterms:modified xsi:type="dcterms:W3CDTF">2011-08-01T06:04:30Z</dcterms:modified>
  <cp:revision>1</cp:revision>
  <dc:title>Data-Driven-Decision-Making-at-Zomato.pptx</dc:title>
</cp:coreProperties>
</file>